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57" r:id="rId5"/>
    <p:sldId id="1742" r:id="rId6"/>
    <p:sldId id="737" r:id="rId7"/>
    <p:sldId id="1744" r:id="rId8"/>
    <p:sldId id="1428" r:id="rId9"/>
    <p:sldId id="1402" r:id="rId10"/>
    <p:sldId id="1429" r:id="rId11"/>
    <p:sldId id="1738" r:id="rId12"/>
    <p:sldId id="1736" r:id="rId13"/>
    <p:sldId id="1735" r:id="rId14"/>
    <p:sldId id="1737" r:id="rId15"/>
    <p:sldId id="1743" r:id="rId16"/>
    <p:sldId id="1710" r:id="rId17"/>
    <p:sldId id="1740" r:id="rId18"/>
    <p:sldId id="1713" r:id="rId19"/>
    <p:sldId id="1745" r:id="rId20"/>
    <p:sldId id="1717" r:id="rId21"/>
    <p:sldId id="677" r:id="rId22"/>
    <p:sldId id="1323" r:id="rId23"/>
    <p:sldId id="1715" r:id="rId24"/>
    <p:sldId id="1708" r:id="rId25"/>
    <p:sldId id="279" r:id="rId26"/>
    <p:sldId id="1704" r:id="rId27"/>
    <p:sldId id="1707" r:id="rId28"/>
    <p:sldId id="351" r:id="rId29"/>
    <p:sldId id="329" r:id="rId30"/>
    <p:sldId id="330" r:id="rId31"/>
    <p:sldId id="1414" r:id="rId32"/>
    <p:sldId id="1698" r:id="rId33"/>
    <p:sldId id="1716" r:id="rId34"/>
    <p:sldId id="301" r:id="rId35"/>
    <p:sldId id="1720" r:id="rId36"/>
    <p:sldId id="1746" r:id="rId37"/>
    <p:sldId id="495" r:id="rId38"/>
  </p:sldIdLst>
  <p:sldSz cx="12192000" cy="6858000"/>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25E6146-5831-47A5-9B7D-BE3ED18665D6}">
          <p14:sldIdLst>
            <p14:sldId id="257"/>
            <p14:sldId id="1742"/>
            <p14:sldId id="737"/>
            <p14:sldId id="1744"/>
            <p14:sldId id="1428"/>
            <p14:sldId id="1402"/>
            <p14:sldId id="1429"/>
            <p14:sldId id="1738"/>
            <p14:sldId id="1736"/>
            <p14:sldId id="1735"/>
            <p14:sldId id="1737"/>
            <p14:sldId id="1743"/>
            <p14:sldId id="1710"/>
            <p14:sldId id="1740"/>
            <p14:sldId id="1713"/>
            <p14:sldId id="1745"/>
            <p14:sldId id="1717"/>
            <p14:sldId id="677"/>
            <p14:sldId id="1323"/>
            <p14:sldId id="1715"/>
            <p14:sldId id="1708"/>
            <p14:sldId id="279"/>
            <p14:sldId id="1704"/>
            <p14:sldId id="1707"/>
            <p14:sldId id="351"/>
            <p14:sldId id="329"/>
            <p14:sldId id="330"/>
            <p14:sldId id="1414"/>
            <p14:sldId id="1698"/>
            <p14:sldId id="1716"/>
            <p14:sldId id="301"/>
            <p14:sldId id="1720"/>
            <p14:sldId id="1746"/>
            <p14:sldId id="4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5050"/>
    <a:srgbClr val="FF66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05" autoAdjust="0"/>
    <p:restoredTop sz="82548" autoAdjust="0"/>
  </p:normalViewPr>
  <p:slideViewPr>
    <p:cSldViewPr snapToGrid="0">
      <p:cViewPr varScale="1">
        <p:scale>
          <a:sx n="73" d="100"/>
          <a:sy n="73" d="100"/>
        </p:scale>
        <p:origin x="45" y="252"/>
      </p:cViewPr>
      <p:guideLst/>
    </p:cSldViewPr>
  </p:slideViewPr>
  <p:outlineViewPr>
    <p:cViewPr>
      <p:scale>
        <a:sx n="33" d="100"/>
        <a:sy n="33" d="100"/>
      </p:scale>
      <p:origin x="0" y="-2862"/>
    </p:cViewPr>
  </p:outlineViewPr>
  <p:notesTextViewPr>
    <p:cViewPr>
      <p:scale>
        <a:sx n="1" d="1"/>
        <a:sy n="1" d="1"/>
      </p:scale>
      <p:origin x="0" y="0"/>
    </p:cViewPr>
  </p:notesTextViewPr>
  <p:sorterViewPr>
    <p:cViewPr varScale="1">
      <p:scale>
        <a:sx n="1" d="1"/>
        <a:sy n="1" d="1"/>
      </p:scale>
      <p:origin x="0" y="-5178"/>
    </p:cViewPr>
  </p:sorter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DB1F64-65E5-7341-926E-3564CEE1F34F}" type="doc">
      <dgm:prSet loTypeId="urn:microsoft.com/office/officeart/2005/8/layout/vList2" loCatId="" qsTypeId="urn:microsoft.com/office/officeart/2005/8/quickstyle/3d5" qsCatId="3D" csTypeId="urn:microsoft.com/office/officeart/2005/8/colors/accent5_2" csCatId="accent5" phldr="1"/>
      <dgm:spPr/>
      <dgm:t>
        <a:bodyPr/>
        <a:lstStyle/>
        <a:p>
          <a:endParaRPr lang="en-US"/>
        </a:p>
      </dgm:t>
    </dgm:pt>
    <dgm:pt modelId="{E7A6FE14-9848-3743-A5F8-F58EA2A293C4}">
      <dgm:prSet custT="1"/>
      <dgm:spPr/>
      <dgm:t>
        <a:bodyPr/>
        <a:lstStyle/>
        <a:p>
          <a:pPr algn="ctr" rtl="0"/>
          <a:r>
            <a:rPr lang="en-US" sz="2800" b="0" i="0" u="none" dirty="0"/>
            <a:t>Re-teach</a:t>
          </a:r>
        </a:p>
      </dgm:t>
    </dgm:pt>
    <dgm:pt modelId="{70DA81EA-EED4-3849-A6BC-848A951440F7}" type="parTrans" cxnId="{B7F56E6C-7E34-4847-8118-610F29870E73}">
      <dgm:prSet/>
      <dgm:spPr/>
      <dgm:t>
        <a:bodyPr/>
        <a:lstStyle/>
        <a:p>
          <a:pPr algn="ctr"/>
          <a:endParaRPr lang="en-US"/>
        </a:p>
      </dgm:t>
    </dgm:pt>
    <dgm:pt modelId="{BD84B2AF-0F28-1647-A864-699A39083421}" type="sibTrans" cxnId="{B7F56E6C-7E34-4847-8118-610F29870E73}">
      <dgm:prSet/>
      <dgm:spPr/>
      <dgm:t>
        <a:bodyPr/>
        <a:lstStyle/>
        <a:p>
          <a:pPr algn="ctr"/>
          <a:endParaRPr lang="en-US"/>
        </a:p>
      </dgm:t>
    </dgm:pt>
    <dgm:pt modelId="{E612EAF8-1D2C-6C4A-B17B-50722448B823}">
      <dgm:prSet custT="1"/>
      <dgm:spPr/>
      <dgm:t>
        <a:bodyPr/>
        <a:lstStyle/>
        <a:p>
          <a:pPr algn="ctr" rtl="0"/>
          <a:r>
            <a:rPr lang="en-US" sz="2800" b="0" i="0" u="none" dirty="0"/>
            <a:t>Praise Approximations</a:t>
          </a:r>
        </a:p>
      </dgm:t>
    </dgm:pt>
    <dgm:pt modelId="{353D761F-17F6-CC4D-9A7D-7DE5AB13CF48}" type="parTrans" cxnId="{EF896FC2-3E97-AB4D-99F0-4CD76F63B824}">
      <dgm:prSet/>
      <dgm:spPr/>
      <dgm:t>
        <a:bodyPr/>
        <a:lstStyle/>
        <a:p>
          <a:pPr algn="ctr"/>
          <a:endParaRPr lang="en-US"/>
        </a:p>
      </dgm:t>
    </dgm:pt>
    <dgm:pt modelId="{24E958DC-AA8C-6C4B-8023-8FCE90A84E24}" type="sibTrans" cxnId="{EF896FC2-3E97-AB4D-99F0-4CD76F63B824}">
      <dgm:prSet/>
      <dgm:spPr/>
      <dgm:t>
        <a:bodyPr/>
        <a:lstStyle/>
        <a:p>
          <a:pPr algn="ctr"/>
          <a:endParaRPr lang="en-US"/>
        </a:p>
      </dgm:t>
    </dgm:pt>
    <dgm:pt modelId="{CEDB3382-6DE2-774E-90F0-A0D02E6D578F}">
      <dgm:prSet custT="1"/>
      <dgm:spPr>
        <a:solidFill>
          <a:schemeClr val="bg1"/>
        </a:solidFill>
        <a:ln>
          <a:solidFill>
            <a:schemeClr val="tx1"/>
          </a:solidFill>
        </a:ln>
      </dgm:spPr>
      <dgm:t>
        <a:bodyPr>
          <a:scene3d>
            <a:camera prst="orthographicFront"/>
            <a:lightRig rig="soft" dir="t">
              <a:rot lat="0" lon="0" rev="15600000"/>
            </a:lightRig>
          </a:scene3d>
          <a:sp3d extrusionH="57150" prstMaterial="softEdge">
            <a:bevelT w="25400" h="38100"/>
          </a:sp3d>
        </a:bodyPr>
        <a:lstStyle/>
        <a:p>
          <a:pPr algn="ctr" rtl="0"/>
          <a:r>
            <a:rPr lang="en-US" sz="2800" b="1" i="0" u="none" cap="none" spc="0" dirty="0">
              <a:ln/>
              <a:solidFill>
                <a:schemeClr val="accent4"/>
              </a:solidFill>
              <a:effectLst/>
            </a:rPr>
            <a:t>Specific</a:t>
          </a:r>
          <a:br>
            <a:rPr lang="en-US" sz="2800" b="1" i="0" u="none" cap="none" spc="0" dirty="0">
              <a:ln/>
              <a:solidFill>
                <a:schemeClr val="accent4"/>
              </a:solidFill>
              <a:effectLst/>
            </a:rPr>
          </a:br>
          <a:r>
            <a:rPr lang="en-US" sz="2800" b="1" i="0" u="none" cap="none" spc="0" dirty="0">
              <a:ln/>
              <a:solidFill>
                <a:schemeClr val="accent4"/>
              </a:solidFill>
              <a:effectLst/>
            </a:rPr>
            <a:t>Error Correction</a:t>
          </a:r>
        </a:p>
      </dgm:t>
    </dgm:pt>
    <dgm:pt modelId="{B9198A73-4658-B142-BBB0-E33A84142BDC}" type="parTrans" cxnId="{562B1E8E-849C-A644-972F-0425DCB0C562}">
      <dgm:prSet/>
      <dgm:spPr/>
      <dgm:t>
        <a:bodyPr/>
        <a:lstStyle/>
        <a:p>
          <a:pPr algn="ctr"/>
          <a:endParaRPr lang="en-US"/>
        </a:p>
      </dgm:t>
    </dgm:pt>
    <dgm:pt modelId="{88945455-DE1E-7541-8E34-2B60381A2FCD}" type="sibTrans" cxnId="{562B1E8E-849C-A644-972F-0425DCB0C562}">
      <dgm:prSet/>
      <dgm:spPr/>
      <dgm:t>
        <a:bodyPr/>
        <a:lstStyle/>
        <a:p>
          <a:pPr algn="ctr"/>
          <a:endParaRPr lang="en-US"/>
        </a:p>
      </dgm:t>
    </dgm:pt>
    <dgm:pt modelId="{A2F609FE-B405-C84B-8940-2675E4ED55DB}">
      <dgm:prSet custT="1"/>
      <dgm:spPr/>
      <dgm:t>
        <a:bodyPr/>
        <a:lstStyle/>
        <a:p>
          <a:pPr algn="ctr" rtl="0"/>
          <a:r>
            <a:rPr lang="en-US" sz="2800" b="0" i="0" u="none" dirty="0"/>
            <a:t>Provide Choice</a:t>
          </a:r>
        </a:p>
      </dgm:t>
    </dgm:pt>
    <dgm:pt modelId="{43D28FBC-0F31-414E-B67F-36F81F4A61B2}" type="parTrans" cxnId="{C57BF226-FC6A-8C49-90CF-1A5EBEA78A3B}">
      <dgm:prSet/>
      <dgm:spPr/>
      <dgm:t>
        <a:bodyPr/>
        <a:lstStyle/>
        <a:p>
          <a:pPr algn="ctr"/>
          <a:endParaRPr lang="en-US"/>
        </a:p>
      </dgm:t>
    </dgm:pt>
    <dgm:pt modelId="{2D6DB368-0E89-7146-BDBF-39BC31CA0059}" type="sibTrans" cxnId="{C57BF226-FC6A-8C49-90CF-1A5EBEA78A3B}">
      <dgm:prSet/>
      <dgm:spPr/>
      <dgm:t>
        <a:bodyPr/>
        <a:lstStyle/>
        <a:p>
          <a:pPr algn="ctr"/>
          <a:endParaRPr lang="en-US"/>
        </a:p>
      </dgm:t>
    </dgm:pt>
    <dgm:pt modelId="{6CDD3488-45E8-344A-9960-D24FF0AFB653}">
      <dgm:prSet custT="1"/>
      <dgm:spPr/>
      <dgm:t>
        <a:bodyPr/>
        <a:lstStyle/>
        <a:p>
          <a:pPr algn="ctr" rtl="0"/>
          <a:r>
            <a:rPr lang="en-US" sz="2800" b="0" i="0" u="none" dirty="0"/>
            <a:t>Restorative Conferencing</a:t>
          </a:r>
        </a:p>
      </dgm:t>
    </dgm:pt>
    <dgm:pt modelId="{D69D452C-7969-A747-9410-A2C44B1DF986}" type="parTrans" cxnId="{07115761-388E-D14E-8880-A282FA2C35DC}">
      <dgm:prSet/>
      <dgm:spPr/>
      <dgm:t>
        <a:bodyPr/>
        <a:lstStyle/>
        <a:p>
          <a:pPr algn="ctr"/>
          <a:endParaRPr lang="en-US"/>
        </a:p>
      </dgm:t>
    </dgm:pt>
    <dgm:pt modelId="{5CEFFEFE-C973-0B4A-901C-F4826E899F8D}" type="sibTrans" cxnId="{07115761-388E-D14E-8880-A282FA2C35DC}">
      <dgm:prSet/>
      <dgm:spPr/>
      <dgm:t>
        <a:bodyPr/>
        <a:lstStyle/>
        <a:p>
          <a:pPr algn="ctr"/>
          <a:endParaRPr lang="en-US"/>
        </a:p>
      </dgm:t>
    </dgm:pt>
    <dgm:pt modelId="{A235C65D-77B2-D54B-8839-98DB6E6BA09D}" type="pres">
      <dgm:prSet presAssocID="{73DB1F64-65E5-7341-926E-3564CEE1F34F}" presName="linear" presStyleCnt="0">
        <dgm:presLayoutVars>
          <dgm:animLvl val="lvl"/>
          <dgm:resizeHandles val="exact"/>
        </dgm:presLayoutVars>
      </dgm:prSet>
      <dgm:spPr/>
    </dgm:pt>
    <dgm:pt modelId="{CBD36FE0-4215-2A4F-A192-BFDE5707F40D}" type="pres">
      <dgm:prSet presAssocID="{E7A6FE14-9848-3743-A5F8-F58EA2A293C4}" presName="parentText" presStyleLbl="node1" presStyleIdx="0" presStyleCnt="5">
        <dgm:presLayoutVars>
          <dgm:chMax val="0"/>
          <dgm:bulletEnabled val="1"/>
        </dgm:presLayoutVars>
      </dgm:prSet>
      <dgm:spPr/>
    </dgm:pt>
    <dgm:pt modelId="{6F5CE7FB-841A-F046-9157-B4B66EB7E7CF}" type="pres">
      <dgm:prSet presAssocID="{BD84B2AF-0F28-1647-A864-699A39083421}" presName="spacer" presStyleCnt="0"/>
      <dgm:spPr/>
    </dgm:pt>
    <dgm:pt modelId="{18932539-9EE4-9243-9A6A-B85963817528}" type="pres">
      <dgm:prSet presAssocID="{E612EAF8-1D2C-6C4A-B17B-50722448B823}" presName="parentText" presStyleLbl="node1" presStyleIdx="1" presStyleCnt="5">
        <dgm:presLayoutVars>
          <dgm:chMax val="0"/>
          <dgm:bulletEnabled val="1"/>
        </dgm:presLayoutVars>
      </dgm:prSet>
      <dgm:spPr/>
    </dgm:pt>
    <dgm:pt modelId="{77AAC9CB-5869-5147-880D-E9B999240B60}" type="pres">
      <dgm:prSet presAssocID="{24E958DC-AA8C-6C4B-8023-8FCE90A84E24}" presName="spacer" presStyleCnt="0"/>
      <dgm:spPr/>
    </dgm:pt>
    <dgm:pt modelId="{D57F6225-10FA-A048-813D-FBD604A7B3AC}" type="pres">
      <dgm:prSet presAssocID="{CEDB3382-6DE2-774E-90F0-A0D02E6D578F}" presName="parentText" presStyleLbl="node1" presStyleIdx="2" presStyleCnt="5">
        <dgm:presLayoutVars>
          <dgm:chMax val="0"/>
          <dgm:bulletEnabled val="1"/>
        </dgm:presLayoutVars>
      </dgm:prSet>
      <dgm:spPr/>
    </dgm:pt>
    <dgm:pt modelId="{99E645E3-4466-CF4D-A2E1-E1B88E5902A9}" type="pres">
      <dgm:prSet presAssocID="{88945455-DE1E-7541-8E34-2B60381A2FCD}" presName="spacer" presStyleCnt="0"/>
      <dgm:spPr/>
    </dgm:pt>
    <dgm:pt modelId="{23375D48-E726-6F4B-BDCB-26BFF3E79F12}" type="pres">
      <dgm:prSet presAssocID="{A2F609FE-B405-C84B-8940-2675E4ED55DB}" presName="parentText" presStyleLbl="node1" presStyleIdx="3" presStyleCnt="5">
        <dgm:presLayoutVars>
          <dgm:chMax val="0"/>
          <dgm:bulletEnabled val="1"/>
        </dgm:presLayoutVars>
      </dgm:prSet>
      <dgm:spPr/>
    </dgm:pt>
    <dgm:pt modelId="{69FFDCF4-8CAA-DF4F-9F25-8DC701432C9B}" type="pres">
      <dgm:prSet presAssocID="{2D6DB368-0E89-7146-BDBF-39BC31CA0059}" presName="spacer" presStyleCnt="0"/>
      <dgm:spPr/>
    </dgm:pt>
    <dgm:pt modelId="{0C104BD3-91F3-EB4F-8449-41B9443AF64C}" type="pres">
      <dgm:prSet presAssocID="{6CDD3488-45E8-344A-9960-D24FF0AFB653}" presName="parentText" presStyleLbl="node1" presStyleIdx="4" presStyleCnt="5">
        <dgm:presLayoutVars>
          <dgm:chMax val="0"/>
          <dgm:bulletEnabled val="1"/>
        </dgm:presLayoutVars>
      </dgm:prSet>
      <dgm:spPr/>
    </dgm:pt>
  </dgm:ptLst>
  <dgm:cxnLst>
    <dgm:cxn modelId="{A66EB204-B6BB-7446-9F75-9424F1B9BDC8}" type="presOf" srcId="{E612EAF8-1D2C-6C4A-B17B-50722448B823}" destId="{18932539-9EE4-9243-9A6A-B85963817528}" srcOrd="0" destOrd="0" presId="urn:microsoft.com/office/officeart/2005/8/layout/vList2"/>
    <dgm:cxn modelId="{CDC28F0D-0DA2-334C-8F23-E7FE7096F098}" type="presOf" srcId="{73DB1F64-65E5-7341-926E-3564CEE1F34F}" destId="{A235C65D-77B2-D54B-8839-98DB6E6BA09D}" srcOrd="0" destOrd="0" presId="urn:microsoft.com/office/officeart/2005/8/layout/vList2"/>
    <dgm:cxn modelId="{7E60140F-4465-3A41-BC6F-CF55699A4A79}" type="presOf" srcId="{6CDD3488-45E8-344A-9960-D24FF0AFB653}" destId="{0C104BD3-91F3-EB4F-8449-41B9443AF64C}" srcOrd="0" destOrd="0" presId="urn:microsoft.com/office/officeart/2005/8/layout/vList2"/>
    <dgm:cxn modelId="{C57BF226-FC6A-8C49-90CF-1A5EBEA78A3B}" srcId="{73DB1F64-65E5-7341-926E-3564CEE1F34F}" destId="{A2F609FE-B405-C84B-8940-2675E4ED55DB}" srcOrd="3" destOrd="0" parTransId="{43D28FBC-0F31-414E-B67F-36F81F4A61B2}" sibTransId="{2D6DB368-0E89-7146-BDBF-39BC31CA0059}"/>
    <dgm:cxn modelId="{07115761-388E-D14E-8880-A282FA2C35DC}" srcId="{73DB1F64-65E5-7341-926E-3564CEE1F34F}" destId="{6CDD3488-45E8-344A-9960-D24FF0AFB653}" srcOrd="4" destOrd="0" parTransId="{D69D452C-7969-A747-9410-A2C44B1DF986}" sibTransId="{5CEFFEFE-C973-0B4A-901C-F4826E899F8D}"/>
    <dgm:cxn modelId="{B7F56E6C-7E34-4847-8118-610F29870E73}" srcId="{73DB1F64-65E5-7341-926E-3564CEE1F34F}" destId="{E7A6FE14-9848-3743-A5F8-F58EA2A293C4}" srcOrd="0" destOrd="0" parTransId="{70DA81EA-EED4-3849-A6BC-848A951440F7}" sibTransId="{BD84B2AF-0F28-1647-A864-699A39083421}"/>
    <dgm:cxn modelId="{37E5A489-534A-C648-8A0D-E5D61CEC9236}" type="presOf" srcId="{A2F609FE-B405-C84B-8940-2675E4ED55DB}" destId="{23375D48-E726-6F4B-BDCB-26BFF3E79F12}" srcOrd="0" destOrd="0" presId="urn:microsoft.com/office/officeart/2005/8/layout/vList2"/>
    <dgm:cxn modelId="{562B1E8E-849C-A644-972F-0425DCB0C562}" srcId="{73DB1F64-65E5-7341-926E-3564CEE1F34F}" destId="{CEDB3382-6DE2-774E-90F0-A0D02E6D578F}" srcOrd="2" destOrd="0" parTransId="{B9198A73-4658-B142-BBB0-E33A84142BDC}" sibTransId="{88945455-DE1E-7541-8E34-2B60381A2FCD}"/>
    <dgm:cxn modelId="{EF896FC2-3E97-AB4D-99F0-4CD76F63B824}" srcId="{73DB1F64-65E5-7341-926E-3564CEE1F34F}" destId="{E612EAF8-1D2C-6C4A-B17B-50722448B823}" srcOrd="1" destOrd="0" parTransId="{353D761F-17F6-CC4D-9A7D-7DE5AB13CF48}" sibTransId="{24E958DC-AA8C-6C4B-8023-8FCE90A84E24}"/>
    <dgm:cxn modelId="{54FEF7EB-C899-5F4C-B4D6-170AC5763A1B}" type="presOf" srcId="{CEDB3382-6DE2-774E-90F0-A0D02E6D578F}" destId="{D57F6225-10FA-A048-813D-FBD604A7B3AC}" srcOrd="0" destOrd="0" presId="urn:microsoft.com/office/officeart/2005/8/layout/vList2"/>
    <dgm:cxn modelId="{39E231F7-DFBD-C845-9AE5-A8ACC6F9A773}" type="presOf" srcId="{E7A6FE14-9848-3743-A5F8-F58EA2A293C4}" destId="{CBD36FE0-4215-2A4F-A192-BFDE5707F40D}" srcOrd="0" destOrd="0" presId="urn:microsoft.com/office/officeart/2005/8/layout/vList2"/>
    <dgm:cxn modelId="{B1192E38-A6E9-9643-80C7-A0A01F27B088}" type="presParOf" srcId="{A235C65D-77B2-D54B-8839-98DB6E6BA09D}" destId="{CBD36FE0-4215-2A4F-A192-BFDE5707F40D}" srcOrd="0" destOrd="0" presId="urn:microsoft.com/office/officeart/2005/8/layout/vList2"/>
    <dgm:cxn modelId="{30870224-4ED9-DD46-947C-AE4A06C6C04B}" type="presParOf" srcId="{A235C65D-77B2-D54B-8839-98DB6E6BA09D}" destId="{6F5CE7FB-841A-F046-9157-B4B66EB7E7CF}" srcOrd="1" destOrd="0" presId="urn:microsoft.com/office/officeart/2005/8/layout/vList2"/>
    <dgm:cxn modelId="{9CCAA3F5-E431-3846-A16A-057A8B7A39B4}" type="presParOf" srcId="{A235C65D-77B2-D54B-8839-98DB6E6BA09D}" destId="{18932539-9EE4-9243-9A6A-B85963817528}" srcOrd="2" destOrd="0" presId="urn:microsoft.com/office/officeart/2005/8/layout/vList2"/>
    <dgm:cxn modelId="{164196B6-00EB-2745-95BA-D245AE37ECAE}" type="presParOf" srcId="{A235C65D-77B2-D54B-8839-98DB6E6BA09D}" destId="{77AAC9CB-5869-5147-880D-E9B999240B60}" srcOrd="3" destOrd="0" presId="urn:microsoft.com/office/officeart/2005/8/layout/vList2"/>
    <dgm:cxn modelId="{44D189AF-8703-7E4D-8CD0-73F539E7404D}" type="presParOf" srcId="{A235C65D-77B2-D54B-8839-98DB6E6BA09D}" destId="{D57F6225-10FA-A048-813D-FBD604A7B3AC}" srcOrd="4" destOrd="0" presId="urn:microsoft.com/office/officeart/2005/8/layout/vList2"/>
    <dgm:cxn modelId="{1C8355FA-5D54-9444-AC8F-8913D39C085A}" type="presParOf" srcId="{A235C65D-77B2-D54B-8839-98DB6E6BA09D}" destId="{99E645E3-4466-CF4D-A2E1-E1B88E5902A9}" srcOrd="5" destOrd="0" presId="urn:microsoft.com/office/officeart/2005/8/layout/vList2"/>
    <dgm:cxn modelId="{EE2C809D-2ED7-9A4D-AE1E-E258EB527A3D}" type="presParOf" srcId="{A235C65D-77B2-D54B-8839-98DB6E6BA09D}" destId="{23375D48-E726-6F4B-BDCB-26BFF3E79F12}" srcOrd="6" destOrd="0" presId="urn:microsoft.com/office/officeart/2005/8/layout/vList2"/>
    <dgm:cxn modelId="{D1C7D4A6-2663-3540-AF86-039D5850EB4F}" type="presParOf" srcId="{A235C65D-77B2-D54B-8839-98DB6E6BA09D}" destId="{69FFDCF4-8CAA-DF4F-9F25-8DC701432C9B}" srcOrd="7" destOrd="0" presId="urn:microsoft.com/office/officeart/2005/8/layout/vList2"/>
    <dgm:cxn modelId="{865EA943-F3C3-5C45-8BC3-638DC8B59AF2}" type="presParOf" srcId="{A235C65D-77B2-D54B-8839-98DB6E6BA09D}" destId="{0C104BD3-91F3-EB4F-8449-41B9443AF64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DB1F64-65E5-7341-926E-3564CEE1F34F}" type="doc">
      <dgm:prSet loTypeId="urn:microsoft.com/office/officeart/2005/8/layout/vList2" loCatId="" qsTypeId="urn:microsoft.com/office/officeart/2005/8/quickstyle/3d5" qsCatId="3D" csTypeId="urn:microsoft.com/office/officeart/2005/8/colors/accent0_3" csCatId="mainScheme" phldr="1"/>
      <dgm:spPr/>
      <dgm:t>
        <a:bodyPr/>
        <a:lstStyle/>
        <a:p>
          <a:endParaRPr lang="en-US"/>
        </a:p>
      </dgm:t>
    </dgm:pt>
    <dgm:pt modelId="{668417D7-A87A-E04F-AB1A-A89AE54DF674}">
      <dgm:prSet phldrT="[Text]" custT="1"/>
      <dgm:spPr/>
      <dgm:t>
        <a:bodyPr/>
        <a:lstStyle/>
        <a:p>
          <a:pPr algn="ctr" rtl="0"/>
          <a:r>
            <a:rPr lang="en-US" sz="2800" dirty="0"/>
            <a:t>Planned Ignoring</a:t>
          </a:r>
        </a:p>
      </dgm:t>
    </dgm:pt>
    <dgm:pt modelId="{55DDBC0A-EA51-C14F-AFC9-F8DD79A1CBA5}" type="parTrans" cxnId="{7E5AAED4-8C7F-CE4E-B7E8-0ADBC26E265E}">
      <dgm:prSet/>
      <dgm:spPr/>
      <dgm:t>
        <a:bodyPr/>
        <a:lstStyle/>
        <a:p>
          <a:endParaRPr lang="en-US"/>
        </a:p>
      </dgm:t>
    </dgm:pt>
    <dgm:pt modelId="{73A85D10-282E-9345-B370-D4215CC960F4}" type="sibTrans" cxnId="{7E5AAED4-8C7F-CE4E-B7E8-0ADBC26E265E}">
      <dgm:prSet/>
      <dgm:spPr/>
      <dgm:t>
        <a:bodyPr/>
        <a:lstStyle/>
        <a:p>
          <a:endParaRPr lang="en-US"/>
        </a:p>
      </dgm:t>
    </dgm:pt>
    <dgm:pt modelId="{15B54680-9AC3-0446-83BC-D8BA2D94A3D5}">
      <dgm:prSet custT="1"/>
      <dgm:spPr/>
      <dgm:t>
        <a:bodyPr/>
        <a:lstStyle/>
        <a:p>
          <a:pPr algn="ctr" rtl="0"/>
          <a:r>
            <a:rPr lang="en-US" sz="2800" dirty="0"/>
            <a:t>Physical Proximity</a:t>
          </a:r>
        </a:p>
      </dgm:t>
    </dgm:pt>
    <dgm:pt modelId="{9FC0BFD0-0078-FD42-B830-71F96C657EE8}" type="parTrans" cxnId="{E2222BB5-B398-3848-ACD8-368E1A775D01}">
      <dgm:prSet/>
      <dgm:spPr/>
      <dgm:t>
        <a:bodyPr/>
        <a:lstStyle/>
        <a:p>
          <a:endParaRPr lang="en-US"/>
        </a:p>
      </dgm:t>
    </dgm:pt>
    <dgm:pt modelId="{8DC7249A-9B9C-D846-8358-47486C3621C2}" type="sibTrans" cxnId="{E2222BB5-B398-3848-ACD8-368E1A775D01}">
      <dgm:prSet/>
      <dgm:spPr/>
      <dgm:t>
        <a:bodyPr/>
        <a:lstStyle/>
        <a:p>
          <a:endParaRPr lang="en-US"/>
        </a:p>
      </dgm:t>
    </dgm:pt>
    <dgm:pt modelId="{0B93C544-F0F1-C845-9A93-69C81561844F}">
      <dgm:prSet custT="1"/>
      <dgm:spPr/>
      <dgm:t>
        <a:bodyPr/>
        <a:lstStyle/>
        <a:p>
          <a:pPr algn="ctr" rtl="0"/>
          <a:r>
            <a:rPr lang="en-US" sz="2800" dirty="0"/>
            <a:t>Signal/ Non-Verbal Cue</a:t>
          </a:r>
        </a:p>
      </dgm:t>
    </dgm:pt>
    <dgm:pt modelId="{C4145850-D81D-3746-BFA9-42F99341BF90}" type="parTrans" cxnId="{1EC23773-3154-4A4E-B3F5-535183AD572C}">
      <dgm:prSet/>
      <dgm:spPr/>
      <dgm:t>
        <a:bodyPr/>
        <a:lstStyle/>
        <a:p>
          <a:endParaRPr lang="en-US"/>
        </a:p>
      </dgm:t>
    </dgm:pt>
    <dgm:pt modelId="{5E9CE556-EDF3-9C49-B904-4E67D7785CAC}" type="sibTrans" cxnId="{1EC23773-3154-4A4E-B3F5-535183AD572C}">
      <dgm:prSet/>
      <dgm:spPr/>
      <dgm:t>
        <a:bodyPr/>
        <a:lstStyle/>
        <a:p>
          <a:endParaRPr lang="en-US"/>
        </a:p>
      </dgm:t>
    </dgm:pt>
    <dgm:pt modelId="{D9F25F77-432F-AB40-A381-6BC7A3EE7D2F}">
      <dgm:prSet custT="1"/>
      <dgm:spPr/>
      <dgm:t>
        <a:bodyPr/>
        <a:lstStyle/>
        <a:p>
          <a:pPr algn="ctr" rtl="0"/>
          <a:r>
            <a:rPr lang="en-US" sz="2800" dirty="0"/>
            <a:t>Direct Eye Contact</a:t>
          </a:r>
        </a:p>
      </dgm:t>
    </dgm:pt>
    <dgm:pt modelId="{BA96BA72-5520-004B-9877-120782358F51}" type="parTrans" cxnId="{C6A1F0AC-F6E1-3845-96D0-C2DA50D566F5}">
      <dgm:prSet/>
      <dgm:spPr/>
      <dgm:t>
        <a:bodyPr/>
        <a:lstStyle/>
        <a:p>
          <a:endParaRPr lang="en-US"/>
        </a:p>
      </dgm:t>
    </dgm:pt>
    <dgm:pt modelId="{3DF21C28-1AB1-3D48-9723-83A25158B00E}" type="sibTrans" cxnId="{C6A1F0AC-F6E1-3845-96D0-C2DA50D566F5}">
      <dgm:prSet/>
      <dgm:spPr/>
      <dgm:t>
        <a:bodyPr/>
        <a:lstStyle/>
        <a:p>
          <a:endParaRPr lang="en-US"/>
        </a:p>
      </dgm:t>
    </dgm:pt>
    <dgm:pt modelId="{557693A5-35E5-6545-BEA3-1C001CD89A81}">
      <dgm:prSet custT="1"/>
      <dgm:spPr/>
      <dgm:t>
        <a:bodyPr/>
        <a:lstStyle/>
        <a:p>
          <a:pPr algn="ctr" rtl="0"/>
          <a:r>
            <a:rPr lang="en-US" sz="2800" dirty="0"/>
            <a:t>Praise  Appropriate </a:t>
          </a:r>
          <a:br>
            <a:rPr lang="en-US" sz="2800" dirty="0"/>
          </a:br>
          <a:r>
            <a:rPr lang="en-US" sz="2800" dirty="0"/>
            <a:t>Behavior in Others</a:t>
          </a:r>
        </a:p>
      </dgm:t>
    </dgm:pt>
    <dgm:pt modelId="{822BB2F1-F027-9D47-B0AE-D055F0D77184}" type="parTrans" cxnId="{D0B949DD-FB3C-024E-AAFE-85F69A632C6D}">
      <dgm:prSet/>
      <dgm:spPr/>
      <dgm:t>
        <a:bodyPr/>
        <a:lstStyle/>
        <a:p>
          <a:endParaRPr lang="en-US"/>
        </a:p>
      </dgm:t>
    </dgm:pt>
    <dgm:pt modelId="{07D991F4-3838-B142-9363-E0DBF4428F8F}" type="sibTrans" cxnId="{D0B949DD-FB3C-024E-AAFE-85F69A632C6D}">
      <dgm:prSet/>
      <dgm:spPr/>
      <dgm:t>
        <a:bodyPr/>
        <a:lstStyle/>
        <a:p>
          <a:endParaRPr lang="en-US"/>
        </a:p>
      </dgm:t>
    </dgm:pt>
    <dgm:pt modelId="{2381F14F-DC56-2348-8FFB-7249AF3A3529}">
      <dgm:prSet custT="1"/>
      <dgm:spPr/>
      <dgm:t>
        <a:bodyPr/>
        <a:lstStyle/>
        <a:p>
          <a:pPr algn="ctr" rtl="0"/>
          <a:r>
            <a:rPr lang="en-US" sz="2800" dirty="0"/>
            <a:t>Redirect</a:t>
          </a:r>
        </a:p>
      </dgm:t>
    </dgm:pt>
    <dgm:pt modelId="{0A809A66-3FFB-D34D-B5F8-DF47F1B0AD95}" type="parTrans" cxnId="{A2284C55-CEAC-0547-A9CA-A7859A2C2026}">
      <dgm:prSet/>
      <dgm:spPr/>
      <dgm:t>
        <a:bodyPr/>
        <a:lstStyle/>
        <a:p>
          <a:endParaRPr lang="en-US"/>
        </a:p>
      </dgm:t>
    </dgm:pt>
    <dgm:pt modelId="{11E365AE-D308-E84C-9720-FDBECE055A7A}" type="sibTrans" cxnId="{A2284C55-CEAC-0547-A9CA-A7859A2C2026}">
      <dgm:prSet/>
      <dgm:spPr/>
      <dgm:t>
        <a:bodyPr/>
        <a:lstStyle/>
        <a:p>
          <a:endParaRPr lang="en-US"/>
        </a:p>
      </dgm:t>
    </dgm:pt>
    <dgm:pt modelId="{A235C65D-77B2-D54B-8839-98DB6E6BA09D}" type="pres">
      <dgm:prSet presAssocID="{73DB1F64-65E5-7341-926E-3564CEE1F34F}" presName="linear" presStyleCnt="0">
        <dgm:presLayoutVars>
          <dgm:animLvl val="lvl"/>
          <dgm:resizeHandles val="exact"/>
        </dgm:presLayoutVars>
      </dgm:prSet>
      <dgm:spPr/>
    </dgm:pt>
    <dgm:pt modelId="{B158BC6D-1DFF-E048-ADCA-53B19640906D}" type="pres">
      <dgm:prSet presAssocID="{668417D7-A87A-E04F-AB1A-A89AE54DF674}" presName="parentText" presStyleLbl="node1" presStyleIdx="0" presStyleCnt="6" custLinFactNeighborX="4106">
        <dgm:presLayoutVars>
          <dgm:chMax val="0"/>
          <dgm:bulletEnabled val="1"/>
        </dgm:presLayoutVars>
      </dgm:prSet>
      <dgm:spPr/>
    </dgm:pt>
    <dgm:pt modelId="{690ACAE4-A99B-F844-87BA-B4095F99E86E}" type="pres">
      <dgm:prSet presAssocID="{73A85D10-282E-9345-B370-D4215CC960F4}" presName="spacer" presStyleCnt="0"/>
      <dgm:spPr/>
    </dgm:pt>
    <dgm:pt modelId="{B518A502-C272-EE4F-AF61-1781A0199D47}" type="pres">
      <dgm:prSet presAssocID="{15B54680-9AC3-0446-83BC-D8BA2D94A3D5}" presName="parentText" presStyleLbl="node1" presStyleIdx="1" presStyleCnt="6" custLinFactNeighborX="444">
        <dgm:presLayoutVars>
          <dgm:chMax val="0"/>
          <dgm:bulletEnabled val="1"/>
        </dgm:presLayoutVars>
      </dgm:prSet>
      <dgm:spPr/>
    </dgm:pt>
    <dgm:pt modelId="{91636F7B-8212-4348-8381-134DBA55292D}" type="pres">
      <dgm:prSet presAssocID="{8DC7249A-9B9C-D846-8358-47486C3621C2}" presName="spacer" presStyleCnt="0"/>
      <dgm:spPr/>
    </dgm:pt>
    <dgm:pt modelId="{27F974F8-8DD7-1D43-B474-374664E49AA2}" type="pres">
      <dgm:prSet presAssocID="{D9F25F77-432F-AB40-A381-6BC7A3EE7D2F}" presName="parentText" presStyleLbl="node1" presStyleIdx="2" presStyleCnt="6">
        <dgm:presLayoutVars>
          <dgm:chMax val="0"/>
          <dgm:bulletEnabled val="1"/>
        </dgm:presLayoutVars>
      </dgm:prSet>
      <dgm:spPr/>
    </dgm:pt>
    <dgm:pt modelId="{A19ADF28-AF44-2849-ABA1-59E8D0DD71C7}" type="pres">
      <dgm:prSet presAssocID="{3DF21C28-1AB1-3D48-9723-83A25158B00E}" presName="spacer" presStyleCnt="0"/>
      <dgm:spPr/>
    </dgm:pt>
    <dgm:pt modelId="{FEF7EB1B-2290-554C-9B0C-87A83F04C49A}" type="pres">
      <dgm:prSet presAssocID="{0B93C544-F0F1-C845-9A93-69C81561844F}" presName="parentText" presStyleLbl="node1" presStyleIdx="3" presStyleCnt="6">
        <dgm:presLayoutVars>
          <dgm:chMax val="0"/>
          <dgm:bulletEnabled val="1"/>
        </dgm:presLayoutVars>
      </dgm:prSet>
      <dgm:spPr/>
    </dgm:pt>
    <dgm:pt modelId="{E6F25A13-99BF-3847-B653-51308B96276D}" type="pres">
      <dgm:prSet presAssocID="{5E9CE556-EDF3-9C49-B904-4E67D7785CAC}" presName="spacer" presStyleCnt="0"/>
      <dgm:spPr/>
    </dgm:pt>
    <dgm:pt modelId="{81F44856-7B3C-A946-AF01-4266347A4939}" type="pres">
      <dgm:prSet presAssocID="{557693A5-35E5-6545-BEA3-1C001CD89A81}" presName="parentText" presStyleLbl="node1" presStyleIdx="4" presStyleCnt="6">
        <dgm:presLayoutVars>
          <dgm:chMax val="0"/>
          <dgm:bulletEnabled val="1"/>
        </dgm:presLayoutVars>
      </dgm:prSet>
      <dgm:spPr/>
    </dgm:pt>
    <dgm:pt modelId="{E33323EE-8DEE-D645-B6A5-12EF6AAE2C8F}" type="pres">
      <dgm:prSet presAssocID="{07D991F4-3838-B142-9363-E0DBF4428F8F}" presName="spacer" presStyleCnt="0"/>
      <dgm:spPr/>
    </dgm:pt>
    <dgm:pt modelId="{43EC054B-861F-B74E-9898-98EC65420B36}" type="pres">
      <dgm:prSet presAssocID="{2381F14F-DC56-2348-8FFB-7249AF3A3529}" presName="parentText" presStyleLbl="node1" presStyleIdx="5" presStyleCnt="6">
        <dgm:presLayoutVars>
          <dgm:chMax val="0"/>
          <dgm:bulletEnabled val="1"/>
        </dgm:presLayoutVars>
      </dgm:prSet>
      <dgm:spPr/>
    </dgm:pt>
  </dgm:ptLst>
  <dgm:cxnLst>
    <dgm:cxn modelId="{C12F1424-E1CB-884A-89BF-D959CB6E8213}" type="presOf" srcId="{557693A5-35E5-6545-BEA3-1C001CD89A81}" destId="{81F44856-7B3C-A946-AF01-4266347A4939}" srcOrd="0" destOrd="0" presId="urn:microsoft.com/office/officeart/2005/8/layout/vList2"/>
    <dgm:cxn modelId="{2AE3112E-ADFB-0440-9209-9882F024F23B}" type="presOf" srcId="{73DB1F64-65E5-7341-926E-3564CEE1F34F}" destId="{A235C65D-77B2-D54B-8839-98DB6E6BA09D}" srcOrd="0" destOrd="0" presId="urn:microsoft.com/office/officeart/2005/8/layout/vList2"/>
    <dgm:cxn modelId="{FB181F3C-DCF3-5344-8100-12019DEC3106}" type="presOf" srcId="{2381F14F-DC56-2348-8FFB-7249AF3A3529}" destId="{43EC054B-861F-B74E-9898-98EC65420B36}" srcOrd="0" destOrd="0" presId="urn:microsoft.com/office/officeart/2005/8/layout/vList2"/>
    <dgm:cxn modelId="{1EC23773-3154-4A4E-B3F5-535183AD572C}" srcId="{73DB1F64-65E5-7341-926E-3564CEE1F34F}" destId="{0B93C544-F0F1-C845-9A93-69C81561844F}" srcOrd="3" destOrd="0" parTransId="{C4145850-D81D-3746-BFA9-42F99341BF90}" sibTransId="{5E9CE556-EDF3-9C49-B904-4E67D7785CAC}"/>
    <dgm:cxn modelId="{A2284C55-CEAC-0547-A9CA-A7859A2C2026}" srcId="{73DB1F64-65E5-7341-926E-3564CEE1F34F}" destId="{2381F14F-DC56-2348-8FFB-7249AF3A3529}" srcOrd="5" destOrd="0" parTransId="{0A809A66-3FFB-D34D-B5F8-DF47F1B0AD95}" sibTransId="{11E365AE-D308-E84C-9720-FDBECE055A7A}"/>
    <dgm:cxn modelId="{C6A1F0AC-F6E1-3845-96D0-C2DA50D566F5}" srcId="{73DB1F64-65E5-7341-926E-3564CEE1F34F}" destId="{D9F25F77-432F-AB40-A381-6BC7A3EE7D2F}" srcOrd="2" destOrd="0" parTransId="{BA96BA72-5520-004B-9877-120782358F51}" sibTransId="{3DF21C28-1AB1-3D48-9723-83A25158B00E}"/>
    <dgm:cxn modelId="{FAAD03B1-AC04-4640-BB88-EE86E41B7757}" type="presOf" srcId="{668417D7-A87A-E04F-AB1A-A89AE54DF674}" destId="{B158BC6D-1DFF-E048-ADCA-53B19640906D}" srcOrd="0" destOrd="0" presId="urn:microsoft.com/office/officeart/2005/8/layout/vList2"/>
    <dgm:cxn modelId="{E2222BB5-B398-3848-ACD8-368E1A775D01}" srcId="{73DB1F64-65E5-7341-926E-3564CEE1F34F}" destId="{15B54680-9AC3-0446-83BC-D8BA2D94A3D5}" srcOrd="1" destOrd="0" parTransId="{9FC0BFD0-0078-FD42-B830-71F96C657EE8}" sibTransId="{8DC7249A-9B9C-D846-8358-47486C3621C2}"/>
    <dgm:cxn modelId="{5DD746C4-D55E-DC4F-9215-7E7252BEDC58}" type="presOf" srcId="{0B93C544-F0F1-C845-9A93-69C81561844F}" destId="{FEF7EB1B-2290-554C-9B0C-87A83F04C49A}" srcOrd="0" destOrd="0" presId="urn:microsoft.com/office/officeart/2005/8/layout/vList2"/>
    <dgm:cxn modelId="{E3F178D4-F3FE-7943-BCD2-5050EB774D53}" type="presOf" srcId="{15B54680-9AC3-0446-83BC-D8BA2D94A3D5}" destId="{B518A502-C272-EE4F-AF61-1781A0199D47}" srcOrd="0" destOrd="0" presId="urn:microsoft.com/office/officeart/2005/8/layout/vList2"/>
    <dgm:cxn modelId="{7E5AAED4-8C7F-CE4E-B7E8-0ADBC26E265E}" srcId="{73DB1F64-65E5-7341-926E-3564CEE1F34F}" destId="{668417D7-A87A-E04F-AB1A-A89AE54DF674}" srcOrd="0" destOrd="0" parTransId="{55DDBC0A-EA51-C14F-AFC9-F8DD79A1CBA5}" sibTransId="{73A85D10-282E-9345-B370-D4215CC960F4}"/>
    <dgm:cxn modelId="{D0B949DD-FB3C-024E-AAFE-85F69A632C6D}" srcId="{73DB1F64-65E5-7341-926E-3564CEE1F34F}" destId="{557693A5-35E5-6545-BEA3-1C001CD89A81}" srcOrd="4" destOrd="0" parTransId="{822BB2F1-F027-9D47-B0AE-D055F0D77184}" sibTransId="{07D991F4-3838-B142-9363-E0DBF4428F8F}"/>
    <dgm:cxn modelId="{B5DF66EE-8AAE-F742-B1E9-61DC24711AB9}" type="presOf" srcId="{D9F25F77-432F-AB40-A381-6BC7A3EE7D2F}" destId="{27F974F8-8DD7-1D43-B474-374664E49AA2}" srcOrd="0" destOrd="0" presId="urn:microsoft.com/office/officeart/2005/8/layout/vList2"/>
    <dgm:cxn modelId="{4294F4B6-A64A-7941-A456-68C12D3FBED6}" type="presParOf" srcId="{A235C65D-77B2-D54B-8839-98DB6E6BA09D}" destId="{B158BC6D-1DFF-E048-ADCA-53B19640906D}" srcOrd="0" destOrd="0" presId="urn:microsoft.com/office/officeart/2005/8/layout/vList2"/>
    <dgm:cxn modelId="{BC7D8BE0-87C9-204E-AF77-CB2D5CDA8AC3}" type="presParOf" srcId="{A235C65D-77B2-D54B-8839-98DB6E6BA09D}" destId="{690ACAE4-A99B-F844-87BA-B4095F99E86E}" srcOrd="1" destOrd="0" presId="urn:microsoft.com/office/officeart/2005/8/layout/vList2"/>
    <dgm:cxn modelId="{031EF398-5DD0-2F41-930C-09DA589DA379}" type="presParOf" srcId="{A235C65D-77B2-D54B-8839-98DB6E6BA09D}" destId="{B518A502-C272-EE4F-AF61-1781A0199D47}" srcOrd="2" destOrd="0" presId="urn:microsoft.com/office/officeart/2005/8/layout/vList2"/>
    <dgm:cxn modelId="{56A8EDFF-B5F9-B145-9D13-6CA464392F3F}" type="presParOf" srcId="{A235C65D-77B2-D54B-8839-98DB6E6BA09D}" destId="{91636F7B-8212-4348-8381-134DBA55292D}" srcOrd="3" destOrd="0" presId="urn:microsoft.com/office/officeart/2005/8/layout/vList2"/>
    <dgm:cxn modelId="{3F9BB2CE-F50A-954A-B74F-DF32658E9A85}" type="presParOf" srcId="{A235C65D-77B2-D54B-8839-98DB6E6BA09D}" destId="{27F974F8-8DD7-1D43-B474-374664E49AA2}" srcOrd="4" destOrd="0" presId="urn:microsoft.com/office/officeart/2005/8/layout/vList2"/>
    <dgm:cxn modelId="{46E50507-B68D-524B-B9AB-A9F60013F8AC}" type="presParOf" srcId="{A235C65D-77B2-D54B-8839-98DB6E6BA09D}" destId="{A19ADF28-AF44-2849-ABA1-59E8D0DD71C7}" srcOrd="5" destOrd="0" presId="urn:microsoft.com/office/officeart/2005/8/layout/vList2"/>
    <dgm:cxn modelId="{DB0A839F-7FF0-9943-91BD-BF4EB69670C3}" type="presParOf" srcId="{A235C65D-77B2-D54B-8839-98DB6E6BA09D}" destId="{FEF7EB1B-2290-554C-9B0C-87A83F04C49A}" srcOrd="6" destOrd="0" presId="urn:microsoft.com/office/officeart/2005/8/layout/vList2"/>
    <dgm:cxn modelId="{D26FC406-0DE8-EA4F-BA96-4E93BC93AD68}" type="presParOf" srcId="{A235C65D-77B2-D54B-8839-98DB6E6BA09D}" destId="{E6F25A13-99BF-3847-B653-51308B96276D}" srcOrd="7" destOrd="0" presId="urn:microsoft.com/office/officeart/2005/8/layout/vList2"/>
    <dgm:cxn modelId="{DCE001AD-757A-D748-A4CC-5F15EE0DA9CD}" type="presParOf" srcId="{A235C65D-77B2-D54B-8839-98DB6E6BA09D}" destId="{81F44856-7B3C-A946-AF01-4266347A4939}" srcOrd="8" destOrd="0" presId="urn:microsoft.com/office/officeart/2005/8/layout/vList2"/>
    <dgm:cxn modelId="{E5CD1870-C798-EA4C-84BB-C25D0F53BBE8}" type="presParOf" srcId="{A235C65D-77B2-D54B-8839-98DB6E6BA09D}" destId="{E33323EE-8DEE-D645-B6A5-12EF6AAE2C8F}" srcOrd="9" destOrd="0" presId="urn:microsoft.com/office/officeart/2005/8/layout/vList2"/>
    <dgm:cxn modelId="{7CAD5DDA-90C6-F74E-844E-4FCE873C5C56}" type="presParOf" srcId="{A235C65D-77B2-D54B-8839-98DB6E6BA09D}" destId="{43EC054B-861F-B74E-9898-98EC65420B36}"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9B367D-C0F1-6B47-8B76-046F73D37DC4}" type="doc">
      <dgm:prSet loTypeId="urn:microsoft.com/office/officeart/2005/8/layout/lProcess2" loCatId="list" qsTypeId="urn:microsoft.com/office/officeart/2005/8/quickstyle/3d1" qsCatId="3D" csTypeId="urn:microsoft.com/office/officeart/2005/8/colors/accent1_2" csCatId="accent1" phldr="1"/>
      <dgm:spPr/>
      <dgm:t>
        <a:bodyPr/>
        <a:lstStyle/>
        <a:p>
          <a:endParaRPr lang="en-US"/>
        </a:p>
      </dgm:t>
    </dgm:pt>
    <dgm:pt modelId="{EB70C987-7C05-934B-8A95-FE0B55A35789}">
      <dgm:prSet phldrT="[Text]"/>
      <dgm:spPr/>
      <dgm:t>
        <a:bodyPr/>
        <a:lstStyle/>
        <a:p>
          <a:r>
            <a:rPr lang="en-US" dirty="0"/>
            <a:t>Academic Content</a:t>
          </a:r>
        </a:p>
      </dgm:t>
    </dgm:pt>
    <dgm:pt modelId="{11E52BAA-0473-D14E-A091-738D593205A5}" type="parTrans" cxnId="{3B05EA15-17D6-D744-B2FF-329B6833C47F}">
      <dgm:prSet/>
      <dgm:spPr/>
      <dgm:t>
        <a:bodyPr/>
        <a:lstStyle/>
        <a:p>
          <a:endParaRPr lang="en-US"/>
        </a:p>
      </dgm:t>
    </dgm:pt>
    <dgm:pt modelId="{C88A2F22-5A0A-4C45-AEFA-CFF2DC2DECF0}" type="sibTrans" cxnId="{3B05EA15-17D6-D744-B2FF-329B6833C47F}">
      <dgm:prSet/>
      <dgm:spPr/>
      <dgm:t>
        <a:bodyPr/>
        <a:lstStyle/>
        <a:p>
          <a:endParaRPr lang="en-US"/>
        </a:p>
      </dgm:t>
    </dgm:pt>
    <dgm:pt modelId="{FC2C76CD-9849-2C4D-A5FD-7B530DDDC704}">
      <dgm:prSet phldrT="[Text]"/>
      <dgm:spPr/>
      <dgm:t>
        <a:bodyPr/>
        <a:lstStyle/>
        <a:p>
          <a:r>
            <a:rPr lang="en-US" dirty="0"/>
            <a:t>Academic Standards</a:t>
          </a:r>
        </a:p>
        <a:p>
          <a:r>
            <a:rPr lang="en-US" dirty="0"/>
            <a:t>Graduation Requirements  Social/Emotional </a:t>
          </a:r>
        </a:p>
      </dgm:t>
    </dgm:pt>
    <dgm:pt modelId="{A952620E-6BAC-724E-A044-6CC0313C67AC}" type="parTrans" cxnId="{D848D653-B240-9E4E-88BD-329E2C2A0B37}">
      <dgm:prSet/>
      <dgm:spPr/>
      <dgm:t>
        <a:bodyPr/>
        <a:lstStyle/>
        <a:p>
          <a:endParaRPr lang="en-US"/>
        </a:p>
      </dgm:t>
    </dgm:pt>
    <dgm:pt modelId="{9DD07EB3-CFB1-F74A-B199-3CDCC5279634}" type="sibTrans" cxnId="{D848D653-B240-9E4E-88BD-329E2C2A0B37}">
      <dgm:prSet/>
      <dgm:spPr/>
      <dgm:t>
        <a:bodyPr/>
        <a:lstStyle/>
        <a:p>
          <a:endParaRPr lang="en-US"/>
        </a:p>
      </dgm:t>
    </dgm:pt>
    <dgm:pt modelId="{DE26A752-E8CD-3645-AA21-B24D67B38E51}">
      <dgm:prSet phldrT="[Text]"/>
      <dgm:spPr/>
      <dgm:t>
        <a:bodyPr/>
        <a:lstStyle/>
        <a:p>
          <a:r>
            <a:rPr lang="en-US" dirty="0"/>
            <a:t>Social Emotional Skills</a:t>
          </a:r>
        </a:p>
      </dgm:t>
    </dgm:pt>
    <dgm:pt modelId="{1611A822-FAEC-F344-8EAA-5FD3A35382EF}" type="parTrans" cxnId="{45863D9D-ED3B-364E-90E9-899AB6D2D00C}">
      <dgm:prSet/>
      <dgm:spPr/>
      <dgm:t>
        <a:bodyPr/>
        <a:lstStyle/>
        <a:p>
          <a:endParaRPr lang="en-US"/>
        </a:p>
      </dgm:t>
    </dgm:pt>
    <dgm:pt modelId="{2C67A4D3-0C09-144A-A3B5-934799446F2B}" type="sibTrans" cxnId="{45863D9D-ED3B-364E-90E9-899AB6D2D00C}">
      <dgm:prSet/>
      <dgm:spPr/>
      <dgm:t>
        <a:bodyPr/>
        <a:lstStyle/>
        <a:p>
          <a:endParaRPr lang="en-US"/>
        </a:p>
      </dgm:t>
    </dgm:pt>
    <dgm:pt modelId="{7897122D-9091-9C4B-8F0E-33E69B3B0ED5}">
      <dgm:prSet phldrT="[Text]"/>
      <dgm:spPr/>
      <dgm:t>
        <a:bodyPr/>
        <a:lstStyle/>
        <a:p>
          <a:r>
            <a:rPr lang="en-US" dirty="0"/>
            <a:t>Academic</a:t>
          </a:r>
        </a:p>
        <a:p>
          <a:r>
            <a:rPr lang="en-US" dirty="0"/>
            <a:t>Enablers</a:t>
          </a:r>
        </a:p>
      </dgm:t>
    </dgm:pt>
    <dgm:pt modelId="{FCEC0527-5A28-FC47-A386-189FBDE17AB6}" type="parTrans" cxnId="{06163160-BB92-4B41-BA84-772085A4B967}">
      <dgm:prSet/>
      <dgm:spPr/>
      <dgm:t>
        <a:bodyPr/>
        <a:lstStyle/>
        <a:p>
          <a:endParaRPr lang="en-US"/>
        </a:p>
      </dgm:t>
    </dgm:pt>
    <dgm:pt modelId="{25C45133-D796-4A4C-A650-FA5768D23F23}" type="sibTrans" cxnId="{06163160-BB92-4B41-BA84-772085A4B967}">
      <dgm:prSet/>
      <dgm:spPr/>
      <dgm:t>
        <a:bodyPr/>
        <a:lstStyle/>
        <a:p>
          <a:endParaRPr lang="en-US"/>
        </a:p>
      </dgm:t>
    </dgm:pt>
    <dgm:pt modelId="{4FEBBEBD-77F8-7E42-8DB4-4CBF4A0CFE77}">
      <dgm:prSet phldrT="[Text]"/>
      <dgm:spPr/>
      <dgm:t>
        <a:bodyPr/>
        <a:lstStyle/>
        <a:p>
          <a:r>
            <a:rPr lang="en-US" dirty="0"/>
            <a:t>Organizational Skills</a:t>
          </a:r>
        </a:p>
        <a:p>
          <a:r>
            <a:rPr lang="en-US" dirty="0"/>
            <a:t>-Study Skills</a:t>
          </a:r>
        </a:p>
        <a:p>
          <a:r>
            <a:rPr lang="en-US" dirty="0"/>
            <a:t>-Group Process</a:t>
          </a:r>
        </a:p>
        <a:p>
          <a:r>
            <a:rPr lang="en-US" dirty="0"/>
            <a:t>-Time Management</a:t>
          </a:r>
        </a:p>
      </dgm:t>
    </dgm:pt>
    <dgm:pt modelId="{E4349EC5-3866-4841-B5A8-6718AC4A85A4}" type="parTrans" cxnId="{C34FA934-A23D-5A49-B152-A1A6756D5E21}">
      <dgm:prSet/>
      <dgm:spPr/>
      <dgm:t>
        <a:bodyPr/>
        <a:lstStyle/>
        <a:p>
          <a:endParaRPr lang="en-US"/>
        </a:p>
      </dgm:t>
    </dgm:pt>
    <dgm:pt modelId="{481AD798-7784-9442-8365-CB0BDBAFF4C6}" type="sibTrans" cxnId="{C34FA934-A23D-5A49-B152-A1A6756D5E21}">
      <dgm:prSet/>
      <dgm:spPr/>
      <dgm:t>
        <a:bodyPr/>
        <a:lstStyle/>
        <a:p>
          <a:endParaRPr lang="en-US"/>
        </a:p>
      </dgm:t>
    </dgm:pt>
    <dgm:pt modelId="{14A0509F-9CBA-2D49-B83F-F29FA159A2FD}">
      <dgm:prSet phldrT="[Text]"/>
      <dgm:spPr/>
      <dgm:t>
        <a:bodyPr/>
        <a:lstStyle/>
        <a:p>
          <a:r>
            <a:rPr lang="en-US" dirty="0"/>
            <a:t>Communication Skills</a:t>
          </a:r>
        </a:p>
        <a:p>
          <a:r>
            <a:rPr lang="en-US" dirty="0"/>
            <a:t>Healthy Relationships</a:t>
          </a:r>
        </a:p>
        <a:p>
          <a:r>
            <a:rPr lang="en-US" dirty="0"/>
            <a:t>Managing Stress</a:t>
          </a:r>
        </a:p>
      </dgm:t>
    </dgm:pt>
    <dgm:pt modelId="{DDC969CA-1B78-054F-B7C8-96BFC4734D60}" type="parTrans" cxnId="{E38201F9-09AD-1A49-B8C4-2A1FD1EAFC1A}">
      <dgm:prSet/>
      <dgm:spPr/>
      <dgm:t>
        <a:bodyPr/>
        <a:lstStyle/>
        <a:p>
          <a:endParaRPr lang="en-US"/>
        </a:p>
      </dgm:t>
    </dgm:pt>
    <dgm:pt modelId="{80C932D4-5422-1C4C-8389-AE088C9682F5}" type="sibTrans" cxnId="{E38201F9-09AD-1A49-B8C4-2A1FD1EAFC1A}">
      <dgm:prSet/>
      <dgm:spPr/>
      <dgm:t>
        <a:bodyPr/>
        <a:lstStyle/>
        <a:p>
          <a:endParaRPr lang="en-US"/>
        </a:p>
      </dgm:t>
    </dgm:pt>
    <dgm:pt modelId="{116D2813-DE0A-2E44-9AD9-4B6D5B9B3EA3}" type="pres">
      <dgm:prSet presAssocID="{F29B367D-C0F1-6B47-8B76-046F73D37DC4}" presName="theList" presStyleCnt="0">
        <dgm:presLayoutVars>
          <dgm:dir/>
          <dgm:animLvl val="lvl"/>
          <dgm:resizeHandles val="exact"/>
        </dgm:presLayoutVars>
      </dgm:prSet>
      <dgm:spPr/>
    </dgm:pt>
    <dgm:pt modelId="{DD780C36-408C-084D-86E7-29F6D280C7EB}" type="pres">
      <dgm:prSet presAssocID="{EB70C987-7C05-934B-8A95-FE0B55A35789}" presName="compNode" presStyleCnt="0"/>
      <dgm:spPr/>
    </dgm:pt>
    <dgm:pt modelId="{E3A9DD9F-D838-DC4E-8DE3-F58478E25565}" type="pres">
      <dgm:prSet presAssocID="{EB70C987-7C05-934B-8A95-FE0B55A35789}" presName="aNode" presStyleLbl="bgShp" presStyleIdx="0" presStyleCnt="3"/>
      <dgm:spPr/>
    </dgm:pt>
    <dgm:pt modelId="{CDF7635C-C43F-CA41-A2A0-1AC00C4C7155}" type="pres">
      <dgm:prSet presAssocID="{EB70C987-7C05-934B-8A95-FE0B55A35789}" presName="textNode" presStyleLbl="bgShp" presStyleIdx="0" presStyleCnt="3"/>
      <dgm:spPr/>
    </dgm:pt>
    <dgm:pt modelId="{A86D46BB-767C-2645-86E6-5C6703BF7557}" type="pres">
      <dgm:prSet presAssocID="{EB70C987-7C05-934B-8A95-FE0B55A35789}" presName="compChildNode" presStyleCnt="0"/>
      <dgm:spPr/>
    </dgm:pt>
    <dgm:pt modelId="{3404551C-2ED6-7840-80BE-3089EA0AAF19}" type="pres">
      <dgm:prSet presAssocID="{EB70C987-7C05-934B-8A95-FE0B55A35789}" presName="theInnerList" presStyleCnt="0"/>
      <dgm:spPr/>
    </dgm:pt>
    <dgm:pt modelId="{680E6F70-74F4-8F4C-96B0-8CDDF5A93D9D}" type="pres">
      <dgm:prSet presAssocID="{FC2C76CD-9849-2C4D-A5FD-7B530DDDC704}" presName="childNode" presStyleLbl="node1" presStyleIdx="0" presStyleCnt="3">
        <dgm:presLayoutVars>
          <dgm:bulletEnabled val="1"/>
        </dgm:presLayoutVars>
      </dgm:prSet>
      <dgm:spPr/>
    </dgm:pt>
    <dgm:pt modelId="{CA7AA1F0-F0B3-734F-A0CD-0D60F4A892A0}" type="pres">
      <dgm:prSet presAssocID="{EB70C987-7C05-934B-8A95-FE0B55A35789}" presName="aSpace" presStyleCnt="0"/>
      <dgm:spPr/>
    </dgm:pt>
    <dgm:pt modelId="{F0DCBB6D-A149-4A40-B793-CDAD576FB9E3}" type="pres">
      <dgm:prSet presAssocID="{DE26A752-E8CD-3645-AA21-B24D67B38E51}" presName="compNode" presStyleCnt="0"/>
      <dgm:spPr/>
    </dgm:pt>
    <dgm:pt modelId="{B1CAEC77-33C1-7946-8B1F-17FD7FF239E3}" type="pres">
      <dgm:prSet presAssocID="{DE26A752-E8CD-3645-AA21-B24D67B38E51}" presName="aNode" presStyleLbl="bgShp" presStyleIdx="1" presStyleCnt="3" custScaleX="104427"/>
      <dgm:spPr/>
    </dgm:pt>
    <dgm:pt modelId="{A2B7A4B3-64A0-6D4E-B35A-3D3E8A697F21}" type="pres">
      <dgm:prSet presAssocID="{DE26A752-E8CD-3645-AA21-B24D67B38E51}" presName="textNode" presStyleLbl="bgShp" presStyleIdx="1" presStyleCnt="3"/>
      <dgm:spPr/>
    </dgm:pt>
    <dgm:pt modelId="{18F590EB-F236-8943-A5F2-2F37649AC99D}" type="pres">
      <dgm:prSet presAssocID="{DE26A752-E8CD-3645-AA21-B24D67B38E51}" presName="compChildNode" presStyleCnt="0"/>
      <dgm:spPr/>
    </dgm:pt>
    <dgm:pt modelId="{D21BAB24-BE5A-F041-A649-102CF3EC35B4}" type="pres">
      <dgm:prSet presAssocID="{DE26A752-E8CD-3645-AA21-B24D67B38E51}" presName="theInnerList" presStyleCnt="0"/>
      <dgm:spPr/>
    </dgm:pt>
    <dgm:pt modelId="{A23B33F4-813E-2D49-B632-9B0DA0020794}" type="pres">
      <dgm:prSet presAssocID="{14A0509F-9CBA-2D49-B83F-F29FA159A2FD}" presName="childNode" presStyleLbl="node1" presStyleIdx="1" presStyleCnt="3">
        <dgm:presLayoutVars>
          <dgm:bulletEnabled val="1"/>
        </dgm:presLayoutVars>
      </dgm:prSet>
      <dgm:spPr/>
    </dgm:pt>
    <dgm:pt modelId="{E81F019E-F88A-0645-8D11-E6CA827ADE6D}" type="pres">
      <dgm:prSet presAssocID="{DE26A752-E8CD-3645-AA21-B24D67B38E51}" presName="aSpace" presStyleCnt="0"/>
      <dgm:spPr/>
    </dgm:pt>
    <dgm:pt modelId="{53C217DF-B4AA-DF4D-A0EF-D153FC904853}" type="pres">
      <dgm:prSet presAssocID="{7897122D-9091-9C4B-8F0E-33E69B3B0ED5}" presName="compNode" presStyleCnt="0"/>
      <dgm:spPr/>
    </dgm:pt>
    <dgm:pt modelId="{3778CB6A-4B6A-7E4A-BF22-EC3D994E79FA}" type="pres">
      <dgm:prSet presAssocID="{7897122D-9091-9C4B-8F0E-33E69B3B0ED5}" presName="aNode" presStyleLbl="bgShp" presStyleIdx="2" presStyleCnt="3"/>
      <dgm:spPr/>
    </dgm:pt>
    <dgm:pt modelId="{90F0B6AD-E8BD-2D4F-A317-BB7432164223}" type="pres">
      <dgm:prSet presAssocID="{7897122D-9091-9C4B-8F0E-33E69B3B0ED5}" presName="textNode" presStyleLbl="bgShp" presStyleIdx="2" presStyleCnt="3"/>
      <dgm:spPr/>
    </dgm:pt>
    <dgm:pt modelId="{7658C242-D35E-3B4A-907A-FDD99F252CEA}" type="pres">
      <dgm:prSet presAssocID="{7897122D-9091-9C4B-8F0E-33E69B3B0ED5}" presName="compChildNode" presStyleCnt="0"/>
      <dgm:spPr/>
    </dgm:pt>
    <dgm:pt modelId="{B3E783DE-6516-3940-A88B-C4E43C5C8B15}" type="pres">
      <dgm:prSet presAssocID="{7897122D-9091-9C4B-8F0E-33E69B3B0ED5}" presName="theInnerList" presStyleCnt="0"/>
      <dgm:spPr/>
    </dgm:pt>
    <dgm:pt modelId="{B203837F-7688-824D-AB8F-4D2392BF325F}" type="pres">
      <dgm:prSet presAssocID="{4FEBBEBD-77F8-7E42-8DB4-4CBF4A0CFE77}" presName="childNode" presStyleLbl="node1" presStyleIdx="2" presStyleCnt="3">
        <dgm:presLayoutVars>
          <dgm:bulletEnabled val="1"/>
        </dgm:presLayoutVars>
      </dgm:prSet>
      <dgm:spPr/>
    </dgm:pt>
  </dgm:ptLst>
  <dgm:cxnLst>
    <dgm:cxn modelId="{3B05EA15-17D6-D744-B2FF-329B6833C47F}" srcId="{F29B367D-C0F1-6B47-8B76-046F73D37DC4}" destId="{EB70C987-7C05-934B-8A95-FE0B55A35789}" srcOrd="0" destOrd="0" parTransId="{11E52BAA-0473-D14E-A091-738D593205A5}" sibTransId="{C88A2F22-5A0A-4C45-AEFA-CFF2DC2DECF0}"/>
    <dgm:cxn modelId="{75BBB520-53E7-8140-870A-9AFF7B8311D0}" type="presOf" srcId="{EB70C987-7C05-934B-8A95-FE0B55A35789}" destId="{E3A9DD9F-D838-DC4E-8DE3-F58478E25565}" srcOrd="0" destOrd="0" presId="urn:microsoft.com/office/officeart/2005/8/layout/lProcess2"/>
    <dgm:cxn modelId="{98A3872B-BA41-CC48-A9B8-87703E019941}" type="presOf" srcId="{FC2C76CD-9849-2C4D-A5FD-7B530DDDC704}" destId="{680E6F70-74F4-8F4C-96B0-8CDDF5A93D9D}" srcOrd="0" destOrd="0" presId="urn:microsoft.com/office/officeart/2005/8/layout/lProcess2"/>
    <dgm:cxn modelId="{C34FA934-A23D-5A49-B152-A1A6756D5E21}" srcId="{7897122D-9091-9C4B-8F0E-33E69B3B0ED5}" destId="{4FEBBEBD-77F8-7E42-8DB4-4CBF4A0CFE77}" srcOrd="0" destOrd="0" parTransId="{E4349EC5-3866-4841-B5A8-6718AC4A85A4}" sibTransId="{481AD798-7784-9442-8365-CB0BDBAFF4C6}"/>
    <dgm:cxn modelId="{3ABB2A5C-077B-8E4F-B2A4-B78CF6F586D4}" type="presOf" srcId="{EB70C987-7C05-934B-8A95-FE0B55A35789}" destId="{CDF7635C-C43F-CA41-A2A0-1AC00C4C7155}" srcOrd="1" destOrd="0" presId="urn:microsoft.com/office/officeart/2005/8/layout/lProcess2"/>
    <dgm:cxn modelId="{F5B61560-33A4-1E46-98D2-C13EBEF4CBC2}" type="presOf" srcId="{7897122D-9091-9C4B-8F0E-33E69B3B0ED5}" destId="{3778CB6A-4B6A-7E4A-BF22-EC3D994E79FA}" srcOrd="0" destOrd="0" presId="urn:microsoft.com/office/officeart/2005/8/layout/lProcess2"/>
    <dgm:cxn modelId="{06163160-BB92-4B41-BA84-772085A4B967}" srcId="{F29B367D-C0F1-6B47-8B76-046F73D37DC4}" destId="{7897122D-9091-9C4B-8F0E-33E69B3B0ED5}" srcOrd="2" destOrd="0" parTransId="{FCEC0527-5A28-FC47-A386-189FBDE17AB6}" sibTransId="{25C45133-D796-4A4C-A650-FA5768D23F23}"/>
    <dgm:cxn modelId="{73BA6446-AEA6-1140-8D8E-8FB9E05739B4}" type="presOf" srcId="{14A0509F-9CBA-2D49-B83F-F29FA159A2FD}" destId="{A23B33F4-813E-2D49-B632-9B0DA0020794}" srcOrd="0" destOrd="0" presId="urn:microsoft.com/office/officeart/2005/8/layout/lProcess2"/>
    <dgm:cxn modelId="{D848D653-B240-9E4E-88BD-329E2C2A0B37}" srcId="{EB70C987-7C05-934B-8A95-FE0B55A35789}" destId="{FC2C76CD-9849-2C4D-A5FD-7B530DDDC704}" srcOrd="0" destOrd="0" parTransId="{A952620E-6BAC-724E-A044-6CC0313C67AC}" sibTransId="{9DD07EB3-CFB1-F74A-B199-3CDCC5279634}"/>
    <dgm:cxn modelId="{033BFA91-6655-7B4C-A1C1-02CD25BC7F31}" type="presOf" srcId="{7897122D-9091-9C4B-8F0E-33E69B3B0ED5}" destId="{90F0B6AD-E8BD-2D4F-A317-BB7432164223}" srcOrd="1" destOrd="0" presId="urn:microsoft.com/office/officeart/2005/8/layout/lProcess2"/>
    <dgm:cxn modelId="{26043998-F0FF-4545-AD28-5CD14242B55D}" type="presOf" srcId="{DE26A752-E8CD-3645-AA21-B24D67B38E51}" destId="{A2B7A4B3-64A0-6D4E-B35A-3D3E8A697F21}" srcOrd="1" destOrd="0" presId="urn:microsoft.com/office/officeart/2005/8/layout/lProcess2"/>
    <dgm:cxn modelId="{45863D9D-ED3B-364E-90E9-899AB6D2D00C}" srcId="{F29B367D-C0F1-6B47-8B76-046F73D37DC4}" destId="{DE26A752-E8CD-3645-AA21-B24D67B38E51}" srcOrd="1" destOrd="0" parTransId="{1611A822-FAEC-F344-8EAA-5FD3A35382EF}" sibTransId="{2C67A4D3-0C09-144A-A3B5-934799446F2B}"/>
    <dgm:cxn modelId="{68AD07B3-7480-B445-90A5-08FDE179457C}" type="presOf" srcId="{F29B367D-C0F1-6B47-8B76-046F73D37DC4}" destId="{116D2813-DE0A-2E44-9AD9-4B6D5B9B3EA3}" srcOrd="0" destOrd="0" presId="urn:microsoft.com/office/officeart/2005/8/layout/lProcess2"/>
    <dgm:cxn modelId="{6DE516CC-0DEB-B445-93BA-F116D303CDE7}" type="presOf" srcId="{DE26A752-E8CD-3645-AA21-B24D67B38E51}" destId="{B1CAEC77-33C1-7946-8B1F-17FD7FF239E3}" srcOrd="0" destOrd="0" presId="urn:microsoft.com/office/officeart/2005/8/layout/lProcess2"/>
    <dgm:cxn modelId="{25E439F4-9833-A845-B157-41FD2545CE80}" type="presOf" srcId="{4FEBBEBD-77F8-7E42-8DB4-4CBF4A0CFE77}" destId="{B203837F-7688-824D-AB8F-4D2392BF325F}" srcOrd="0" destOrd="0" presId="urn:microsoft.com/office/officeart/2005/8/layout/lProcess2"/>
    <dgm:cxn modelId="{E38201F9-09AD-1A49-B8C4-2A1FD1EAFC1A}" srcId="{DE26A752-E8CD-3645-AA21-B24D67B38E51}" destId="{14A0509F-9CBA-2D49-B83F-F29FA159A2FD}" srcOrd="0" destOrd="0" parTransId="{DDC969CA-1B78-054F-B7C8-96BFC4734D60}" sibTransId="{80C932D4-5422-1C4C-8389-AE088C9682F5}"/>
    <dgm:cxn modelId="{FFEBBAE3-539B-AF4E-BDDC-C2DDEA29D6BF}" type="presParOf" srcId="{116D2813-DE0A-2E44-9AD9-4B6D5B9B3EA3}" destId="{DD780C36-408C-084D-86E7-29F6D280C7EB}" srcOrd="0" destOrd="0" presId="urn:microsoft.com/office/officeart/2005/8/layout/lProcess2"/>
    <dgm:cxn modelId="{502CB381-BDF1-2542-ADB6-162EAC5E7FC1}" type="presParOf" srcId="{DD780C36-408C-084D-86E7-29F6D280C7EB}" destId="{E3A9DD9F-D838-DC4E-8DE3-F58478E25565}" srcOrd="0" destOrd="0" presId="urn:microsoft.com/office/officeart/2005/8/layout/lProcess2"/>
    <dgm:cxn modelId="{A7D142ED-2BC2-9847-A6B5-021DE7B484DD}" type="presParOf" srcId="{DD780C36-408C-084D-86E7-29F6D280C7EB}" destId="{CDF7635C-C43F-CA41-A2A0-1AC00C4C7155}" srcOrd="1" destOrd="0" presId="urn:microsoft.com/office/officeart/2005/8/layout/lProcess2"/>
    <dgm:cxn modelId="{467FBB64-9D8E-A447-BEF8-E0D2C822E575}" type="presParOf" srcId="{DD780C36-408C-084D-86E7-29F6D280C7EB}" destId="{A86D46BB-767C-2645-86E6-5C6703BF7557}" srcOrd="2" destOrd="0" presId="urn:microsoft.com/office/officeart/2005/8/layout/lProcess2"/>
    <dgm:cxn modelId="{D9FEA30B-4CB4-6846-9066-9ABCFED8A727}" type="presParOf" srcId="{A86D46BB-767C-2645-86E6-5C6703BF7557}" destId="{3404551C-2ED6-7840-80BE-3089EA0AAF19}" srcOrd="0" destOrd="0" presId="urn:microsoft.com/office/officeart/2005/8/layout/lProcess2"/>
    <dgm:cxn modelId="{C56A90AB-47FD-F446-9248-7D731EDB2A3D}" type="presParOf" srcId="{3404551C-2ED6-7840-80BE-3089EA0AAF19}" destId="{680E6F70-74F4-8F4C-96B0-8CDDF5A93D9D}" srcOrd="0" destOrd="0" presId="urn:microsoft.com/office/officeart/2005/8/layout/lProcess2"/>
    <dgm:cxn modelId="{7F1DCC4D-C101-0C40-96B1-29399F34B007}" type="presParOf" srcId="{116D2813-DE0A-2E44-9AD9-4B6D5B9B3EA3}" destId="{CA7AA1F0-F0B3-734F-A0CD-0D60F4A892A0}" srcOrd="1" destOrd="0" presId="urn:microsoft.com/office/officeart/2005/8/layout/lProcess2"/>
    <dgm:cxn modelId="{AEB490AE-175C-9C4B-9966-486453038DAB}" type="presParOf" srcId="{116D2813-DE0A-2E44-9AD9-4B6D5B9B3EA3}" destId="{F0DCBB6D-A149-4A40-B793-CDAD576FB9E3}" srcOrd="2" destOrd="0" presId="urn:microsoft.com/office/officeart/2005/8/layout/lProcess2"/>
    <dgm:cxn modelId="{49E4E3C3-A396-C84A-8D60-BF95315D5ECB}" type="presParOf" srcId="{F0DCBB6D-A149-4A40-B793-CDAD576FB9E3}" destId="{B1CAEC77-33C1-7946-8B1F-17FD7FF239E3}" srcOrd="0" destOrd="0" presId="urn:microsoft.com/office/officeart/2005/8/layout/lProcess2"/>
    <dgm:cxn modelId="{216187E1-07A4-6B45-BEE2-8F428719E16C}" type="presParOf" srcId="{F0DCBB6D-A149-4A40-B793-CDAD576FB9E3}" destId="{A2B7A4B3-64A0-6D4E-B35A-3D3E8A697F21}" srcOrd="1" destOrd="0" presId="urn:microsoft.com/office/officeart/2005/8/layout/lProcess2"/>
    <dgm:cxn modelId="{F9A50747-CEF3-F247-9AC5-198267E6A38E}" type="presParOf" srcId="{F0DCBB6D-A149-4A40-B793-CDAD576FB9E3}" destId="{18F590EB-F236-8943-A5F2-2F37649AC99D}" srcOrd="2" destOrd="0" presId="urn:microsoft.com/office/officeart/2005/8/layout/lProcess2"/>
    <dgm:cxn modelId="{BCA51E33-0D1B-DF4F-B31D-6E635BB29BAF}" type="presParOf" srcId="{18F590EB-F236-8943-A5F2-2F37649AC99D}" destId="{D21BAB24-BE5A-F041-A649-102CF3EC35B4}" srcOrd="0" destOrd="0" presId="urn:microsoft.com/office/officeart/2005/8/layout/lProcess2"/>
    <dgm:cxn modelId="{B5B72215-2469-074B-9F72-AD6A59E3DB51}" type="presParOf" srcId="{D21BAB24-BE5A-F041-A649-102CF3EC35B4}" destId="{A23B33F4-813E-2D49-B632-9B0DA0020794}" srcOrd="0" destOrd="0" presId="urn:microsoft.com/office/officeart/2005/8/layout/lProcess2"/>
    <dgm:cxn modelId="{B43C918E-E546-6E4F-9CE6-F44A442A3C2E}" type="presParOf" srcId="{116D2813-DE0A-2E44-9AD9-4B6D5B9B3EA3}" destId="{E81F019E-F88A-0645-8D11-E6CA827ADE6D}" srcOrd="3" destOrd="0" presId="urn:microsoft.com/office/officeart/2005/8/layout/lProcess2"/>
    <dgm:cxn modelId="{7E9BD7C4-6780-9145-B107-01275357A6DA}" type="presParOf" srcId="{116D2813-DE0A-2E44-9AD9-4B6D5B9B3EA3}" destId="{53C217DF-B4AA-DF4D-A0EF-D153FC904853}" srcOrd="4" destOrd="0" presId="urn:microsoft.com/office/officeart/2005/8/layout/lProcess2"/>
    <dgm:cxn modelId="{4D369790-9CE4-0E4A-89FD-5B023AF2346A}" type="presParOf" srcId="{53C217DF-B4AA-DF4D-A0EF-D153FC904853}" destId="{3778CB6A-4B6A-7E4A-BF22-EC3D994E79FA}" srcOrd="0" destOrd="0" presId="urn:microsoft.com/office/officeart/2005/8/layout/lProcess2"/>
    <dgm:cxn modelId="{9335EC10-F4E5-F840-A3F6-D29463F269D2}" type="presParOf" srcId="{53C217DF-B4AA-DF4D-A0EF-D153FC904853}" destId="{90F0B6AD-E8BD-2D4F-A317-BB7432164223}" srcOrd="1" destOrd="0" presId="urn:microsoft.com/office/officeart/2005/8/layout/lProcess2"/>
    <dgm:cxn modelId="{B09A1ED5-1ACF-7140-BBA0-46F00AFDBD7C}" type="presParOf" srcId="{53C217DF-B4AA-DF4D-A0EF-D153FC904853}" destId="{7658C242-D35E-3B4A-907A-FDD99F252CEA}" srcOrd="2" destOrd="0" presId="urn:microsoft.com/office/officeart/2005/8/layout/lProcess2"/>
    <dgm:cxn modelId="{AE3A5137-C255-0D4E-B2C3-2F135EE80BC0}" type="presParOf" srcId="{7658C242-D35E-3B4A-907A-FDD99F252CEA}" destId="{B3E783DE-6516-3940-A88B-C4E43C5C8B15}" srcOrd="0" destOrd="0" presId="urn:microsoft.com/office/officeart/2005/8/layout/lProcess2"/>
    <dgm:cxn modelId="{0F3B63FC-7DF2-074E-9D4D-03BD8FD47E5C}" type="presParOf" srcId="{B3E783DE-6516-3940-A88B-C4E43C5C8B15}" destId="{B203837F-7688-824D-AB8F-4D2392BF325F}"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36FE0-4215-2A4F-A192-BFDE5707F40D}">
      <dsp:nvSpPr>
        <dsp:cNvPr id="0" name=""/>
        <dsp:cNvSpPr/>
      </dsp:nvSpPr>
      <dsp:spPr>
        <a:xfrm>
          <a:off x="0" y="47663"/>
          <a:ext cx="3957592" cy="1179360"/>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u="none" kern="1200" dirty="0"/>
            <a:t>Re-teach</a:t>
          </a:r>
        </a:p>
      </dsp:txBody>
      <dsp:txXfrm>
        <a:off x="57572" y="105235"/>
        <a:ext cx="3842448" cy="1064216"/>
      </dsp:txXfrm>
    </dsp:sp>
    <dsp:sp modelId="{18932539-9EE4-9243-9A6A-B85963817528}">
      <dsp:nvSpPr>
        <dsp:cNvPr id="0" name=""/>
        <dsp:cNvSpPr/>
      </dsp:nvSpPr>
      <dsp:spPr>
        <a:xfrm>
          <a:off x="0" y="1408463"/>
          <a:ext cx="3957592" cy="1179360"/>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u="none" kern="1200" dirty="0"/>
            <a:t>Praise Approximations</a:t>
          </a:r>
        </a:p>
      </dsp:txBody>
      <dsp:txXfrm>
        <a:off x="57572" y="1466035"/>
        <a:ext cx="3842448" cy="1064216"/>
      </dsp:txXfrm>
    </dsp:sp>
    <dsp:sp modelId="{D57F6225-10FA-A048-813D-FBD604A7B3AC}">
      <dsp:nvSpPr>
        <dsp:cNvPr id="0" name=""/>
        <dsp:cNvSpPr/>
      </dsp:nvSpPr>
      <dsp:spPr>
        <a:xfrm>
          <a:off x="0" y="2769264"/>
          <a:ext cx="3957592" cy="1179360"/>
        </a:xfrm>
        <a:prstGeom prst="roundRect">
          <a:avLst/>
        </a:prstGeom>
        <a:solidFill>
          <a:schemeClr val="bg1"/>
        </a:solidFill>
        <a:ln>
          <a:solidFill>
            <a:schemeClr val="tx1"/>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ctr" defTabSz="1244600" rtl="0">
            <a:lnSpc>
              <a:spcPct val="90000"/>
            </a:lnSpc>
            <a:spcBef>
              <a:spcPct val="0"/>
            </a:spcBef>
            <a:spcAft>
              <a:spcPct val="35000"/>
            </a:spcAft>
            <a:buNone/>
          </a:pPr>
          <a:r>
            <a:rPr lang="en-US" sz="2800" b="1" i="0" u="none" kern="1200" cap="none" spc="0" dirty="0">
              <a:ln/>
              <a:solidFill>
                <a:schemeClr val="accent4"/>
              </a:solidFill>
              <a:effectLst/>
            </a:rPr>
            <a:t>Specific</a:t>
          </a:r>
          <a:br>
            <a:rPr lang="en-US" sz="2800" b="1" i="0" u="none" kern="1200" cap="none" spc="0" dirty="0">
              <a:ln/>
              <a:solidFill>
                <a:schemeClr val="accent4"/>
              </a:solidFill>
              <a:effectLst/>
            </a:rPr>
          </a:br>
          <a:r>
            <a:rPr lang="en-US" sz="2800" b="1" i="0" u="none" kern="1200" cap="none" spc="0" dirty="0">
              <a:ln/>
              <a:solidFill>
                <a:schemeClr val="accent4"/>
              </a:solidFill>
              <a:effectLst/>
            </a:rPr>
            <a:t>Error Correction</a:t>
          </a:r>
        </a:p>
      </dsp:txBody>
      <dsp:txXfrm>
        <a:off x="57572" y="2826836"/>
        <a:ext cx="3842448" cy="1064216"/>
      </dsp:txXfrm>
    </dsp:sp>
    <dsp:sp modelId="{23375D48-E726-6F4B-BDCB-26BFF3E79F12}">
      <dsp:nvSpPr>
        <dsp:cNvPr id="0" name=""/>
        <dsp:cNvSpPr/>
      </dsp:nvSpPr>
      <dsp:spPr>
        <a:xfrm>
          <a:off x="0" y="4130064"/>
          <a:ext cx="3957592" cy="1179360"/>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u="none" kern="1200" dirty="0"/>
            <a:t>Provide Choice</a:t>
          </a:r>
        </a:p>
      </dsp:txBody>
      <dsp:txXfrm>
        <a:off x="57572" y="4187636"/>
        <a:ext cx="3842448" cy="1064216"/>
      </dsp:txXfrm>
    </dsp:sp>
    <dsp:sp modelId="{0C104BD3-91F3-EB4F-8449-41B9443AF64C}">
      <dsp:nvSpPr>
        <dsp:cNvPr id="0" name=""/>
        <dsp:cNvSpPr/>
      </dsp:nvSpPr>
      <dsp:spPr>
        <a:xfrm>
          <a:off x="0" y="5490864"/>
          <a:ext cx="3957592" cy="1179360"/>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u="none" kern="1200" dirty="0"/>
            <a:t>Restorative Conferencing</a:t>
          </a:r>
        </a:p>
      </dsp:txBody>
      <dsp:txXfrm>
        <a:off x="57572" y="5548436"/>
        <a:ext cx="3842448" cy="106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8BC6D-1DFF-E048-ADCA-53B19640906D}">
      <dsp:nvSpPr>
        <dsp:cNvPr id="0" name=""/>
        <dsp:cNvSpPr/>
      </dsp:nvSpPr>
      <dsp:spPr>
        <a:xfrm>
          <a:off x="0" y="550"/>
          <a:ext cx="3618031" cy="1116796"/>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Planned Ignoring</a:t>
          </a:r>
        </a:p>
      </dsp:txBody>
      <dsp:txXfrm>
        <a:off x="54517" y="55067"/>
        <a:ext cx="3508997" cy="1007762"/>
      </dsp:txXfrm>
    </dsp:sp>
    <dsp:sp modelId="{B518A502-C272-EE4F-AF61-1781A0199D47}">
      <dsp:nvSpPr>
        <dsp:cNvPr id="0" name=""/>
        <dsp:cNvSpPr/>
      </dsp:nvSpPr>
      <dsp:spPr>
        <a:xfrm>
          <a:off x="0" y="1127753"/>
          <a:ext cx="3618031" cy="1116796"/>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Physical Proximity</a:t>
          </a:r>
        </a:p>
      </dsp:txBody>
      <dsp:txXfrm>
        <a:off x="54517" y="1182270"/>
        <a:ext cx="3508997" cy="1007762"/>
      </dsp:txXfrm>
    </dsp:sp>
    <dsp:sp modelId="{27F974F8-8DD7-1D43-B474-374664E49AA2}">
      <dsp:nvSpPr>
        <dsp:cNvPr id="0" name=""/>
        <dsp:cNvSpPr/>
      </dsp:nvSpPr>
      <dsp:spPr>
        <a:xfrm>
          <a:off x="0" y="2254956"/>
          <a:ext cx="3618031" cy="1116796"/>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Direct Eye Contact</a:t>
          </a:r>
        </a:p>
      </dsp:txBody>
      <dsp:txXfrm>
        <a:off x="54517" y="2309473"/>
        <a:ext cx="3508997" cy="1007762"/>
      </dsp:txXfrm>
    </dsp:sp>
    <dsp:sp modelId="{FEF7EB1B-2290-554C-9B0C-87A83F04C49A}">
      <dsp:nvSpPr>
        <dsp:cNvPr id="0" name=""/>
        <dsp:cNvSpPr/>
      </dsp:nvSpPr>
      <dsp:spPr>
        <a:xfrm>
          <a:off x="0" y="3382160"/>
          <a:ext cx="3618031" cy="1116796"/>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Signal/ Non-Verbal Cue</a:t>
          </a:r>
        </a:p>
      </dsp:txBody>
      <dsp:txXfrm>
        <a:off x="54517" y="3436677"/>
        <a:ext cx="3508997" cy="1007762"/>
      </dsp:txXfrm>
    </dsp:sp>
    <dsp:sp modelId="{81F44856-7B3C-A946-AF01-4266347A4939}">
      <dsp:nvSpPr>
        <dsp:cNvPr id="0" name=""/>
        <dsp:cNvSpPr/>
      </dsp:nvSpPr>
      <dsp:spPr>
        <a:xfrm>
          <a:off x="0" y="4509363"/>
          <a:ext cx="3618031" cy="1116796"/>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Praise  Appropriate </a:t>
          </a:r>
          <a:br>
            <a:rPr lang="en-US" sz="2800" kern="1200" dirty="0"/>
          </a:br>
          <a:r>
            <a:rPr lang="en-US" sz="2800" kern="1200" dirty="0"/>
            <a:t>Behavior in Others</a:t>
          </a:r>
        </a:p>
      </dsp:txBody>
      <dsp:txXfrm>
        <a:off x="54517" y="4563880"/>
        <a:ext cx="3508997" cy="1007762"/>
      </dsp:txXfrm>
    </dsp:sp>
    <dsp:sp modelId="{43EC054B-861F-B74E-9898-98EC65420B36}">
      <dsp:nvSpPr>
        <dsp:cNvPr id="0" name=""/>
        <dsp:cNvSpPr/>
      </dsp:nvSpPr>
      <dsp:spPr>
        <a:xfrm>
          <a:off x="0" y="5636566"/>
          <a:ext cx="3618031" cy="1116796"/>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Redirect</a:t>
          </a:r>
        </a:p>
      </dsp:txBody>
      <dsp:txXfrm>
        <a:off x="54517" y="5691083"/>
        <a:ext cx="3508997" cy="1007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9DD9F-D838-DC4E-8DE3-F58478E25565}">
      <dsp:nvSpPr>
        <dsp:cNvPr id="0" name=""/>
        <dsp:cNvSpPr/>
      </dsp:nvSpPr>
      <dsp:spPr>
        <a:xfrm>
          <a:off x="950" y="0"/>
          <a:ext cx="2575768" cy="3588870"/>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Academic Content</a:t>
          </a:r>
        </a:p>
      </dsp:txBody>
      <dsp:txXfrm>
        <a:off x="950" y="0"/>
        <a:ext cx="2575768" cy="1076661"/>
      </dsp:txXfrm>
    </dsp:sp>
    <dsp:sp modelId="{680E6F70-74F4-8F4C-96B0-8CDDF5A93D9D}">
      <dsp:nvSpPr>
        <dsp:cNvPr id="0" name=""/>
        <dsp:cNvSpPr/>
      </dsp:nvSpPr>
      <dsp:spPr>
        <a:xfrm>
          <a:off x="258527" y="1076661"/>
          <a:ext cx="2060614" cy="2332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Academic Standards</a:t>
          </a:r>
        </a:p>
        <a:p>
          <a:pPr marL="0" lvl="0" indent="0" algn="ctr" defTabSz="755650">
            <a:lnSpc>
              <a:spcPct val="90000"/>
            </a:lnSpc>
            <a:spcBef>
              <a:spcPct val="0"/>
            </a:spcBef>
            <a:spcAft>
              <a:spcPct val="35000"/>
            </a:spcAft>
            <a:buNone/>
          </a:pPr>
          <a:r>
            <a:rPr lang="en-US" sz="1700" kern="1200" dirty="0"/>
            <a:t>Graduation Requirements  Social/Emotional </a:t>
          </a:r>
        </a:p>
      </dsp:txBody>
      <dsp:txXfrm>
        <a:off x="318880" y="1137014"/>
        <a:ext cx="1939908" cy="2212059"/>
      </dsp:txXfrm>
    </dsp:sp>
    <dsp:sp modelId="{B1CAEC77-33C1-7946-8B1F-17FD7FF239E3}">
      <dsp:nvSpPr>
        <dsp:cNvPr id="0" name=""/>
        <dsp:cNvSpPr/>
      </dsp:nvSpPr>
      <dsp:spPr>
        <a:xfrm>
          <a:off x="2769901" y="0"/>
          <a:ext cx="2689797" cy="3588870"/>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Social Emotional Skills</a:t>
          </a:r>
        </a:p>
      </dsp:txBody>
      <dsp:txXfrm>
        <a:off x="2769901" y="0"/>
        <a:ext cx="2689797" cy="1076661"/>
      </dsp:txXfrm>
    </dsp:sp>
    <dsp:sp modelId="{A23B33F4-813E-2D49-B632-9B0DA0020794}">
      <dsp:nvSpPr>
        <dsp:cNvPr id="0" name=""/>
        <dsp:cNvSpPr/>
      </dsp:nvSpPr>
      <dsp:spPr>
        <a:xfrm>
          <a:off x="3084492" y="1076661"/>
          <a:ext cx="2060614" cy="2332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Communication Skills</a:t>
          </a:r>
        </a:p>
        <a:p>
          <a:pPr marL="0" lvl="0" indent="0" algn="ctr" defTabSz="755650">
            <a:lnSpc>
              <a:spcPct val="90000"/>
            </a:lnSpc>
            <a:spcBef>
              <a:spcPct val="0"/>
            </a:spcBef>
            <a:spcAft>
              <a:spcPct val="35000"/>
            </a:spcAft>
            <a:buNone/>
          </a:pPr>
          <a:r>
            <a:rPr lang="en-US" sz="1700" kern="1200" dirty="0"/>
            <a:t>Healthy Relationships</a:t>
          </a:r>
        </a:p>
        <a:p>
          <a:pPr marL="0" lvl="0" indent="0" algn="ctr" defTabSz="755650">
            <a:lnSpc>
              <a:spcPct val="90000"/>
            </a:lnSpc>
            <a:spcBef>
              <a:spcPct val="0"/>
            </a:spcBef>
            <a:spcAft>
              <a:spcPct val="35000"/>
            </a:spcAft>
            <a:buNone/>
          </a:pPr>
          <a:r>
            <a:rPr lang="en-US" sz="1700" kern="1200" dirty="0"/>
            <a:t>Managing Stress</a:t>
          </a:r>
        </a:p>
      </dsp:txBody>
      <dsp:txXfrm>
        <a:off x="3144845" y="1137014"/>
        <a:ext cx="1939908" cy="2212059"/>
      </dsp:txXfrm>
    </dsp:sp>
    <dsp:sp modelId="{3778CB6A-4B6A-7E4A-BF22-EC3D994E79FA}">
      <dsp:nvSpPr>
        <dsp:cNvPr id="0" name=""/>
        <dsp:cNvSpPr/>
      </dsp:nvSpPr>
      <dsp:spPr>
        <a:xfrm>
          <a:off x="5652881" y="0"/>
          <a:ext cx="2575768" cy="3588870"/>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Academic</a:t>
          </a:r>
        </a:p>
        <a:p>
          <a:pPr marL="0" lvl="0" indent="0" algn="ctr" defTabSz="1155700">
            <a:lnSpc>
              <a:spcPct val="90000"/>
            </a:lnSpc>
            <a:spcBef>
              <a:spcPct val="0"/>
            </a:spcBef>
            <a:spcAft>
              <a:spcPct val="35000"/>
            </a:spcAft>
            <a:buNone/>
          </a:pPr>
          <a:r>
            <a:rPr lang="en-US" sz="2600" kern="1200" dirty="0"/>
            <a:t>Enablers</a:t>
          </a:r>
        </a:p>
      </dsp:txBody>
      <dsp:txXfrm>
        <a:off x="5652881" y="0"/>
        <a:ext cx="2575768" cy="1076661"/>
      </dsp:txXfrm>
    </dsp:sp>
    <dsp:sp modelId="{B203837F-7688-824D-AB8F-4D2392BF325F}">
      <dsp:nvSpPr>
        <dsp:cNvPr id="0" name=""/>
        <dsp:cNvSpPr/>
      </dsp:nvSpPr>
      <dsp:spPr>
        <a:xfrm>
          <a:off x="5910458" y="1076661"/>
          <a:ext cx="2060614" cy="23327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Organizational Skills</a:t>
          </a:r>
        </a:p>
        <a:p>
          <a:pPr marL="0" lvl="0" indent="0" algn="ctr" defTabSz="755650">
            <a:lnSpc>
              <a:spcPct val="90000"/>
            </a:lnSpc>
            <a:spcBef>
              <a:spcPct val="0"/>
            </a:spcBef>
            <a:spcAft>
              <a:spcPct val="35000"/>
            </a:spcAft>
            <a:buNone/>
          </a:pPr>
          <a:r>
            <a:rPr lang="en-US" sz="1700" kern="1200" dirty="0"/>
            <a:t>-Study Skills</a:t>
          </a:r>
        </a:p>
        <a:p>
          <a:pPr marL="0" lvl="0" indent="0" algn="ctr" defTabSz="755650">
            <a:lnSpc>
              <a:spcPct val="90000"/>
            </a:lnSpc>
            <a:spcBef>
              <a:spcPct val="0"/>
            </a:spcBef>
            <a:spcAft>
              <a:spcPct val="35000"/>
            </a:spcAft>
            <a:buNone/>
          </a:pPr>
          <a:r>
            <a:rPr lang="en-US" sz="1700" kern="1200" dirty="0"/>
            <a:t>-Group Process</a:t>
          </a:r>
        </a:p>
        <a:p>
          <a:pPr marL="0" lvl="0" indent="0" algn="ctr" defTabSz="755650">
            <a:lnSpc>
              <a:spcPct val="90000"/>
            </a:lnSpc>
            <a:spcBef>
              <a:spcPct val="0"/>
            </a:spcBef>
            <a:spcAft>
              <a:spcPct val="35000"/>
            </a:spcAft>
            <a:buNone/>
          </a:pPr>
          <a:r>
            <a:rPr lang="en-US" sz="1700" kern="1200" dirty="0"/>
            <a:t>-Time Management</a:t>
          </a:r>
        </a:p>
      </dsp:txBody>
      <dsp:txXfrm>
        <a:off x="5970811" y="1137014"/>
        <a:ext cx="1939908" cy="22120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56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63567"/>
          </a:xfrm>
          <a:prstGeom prst="rect">
            <a:avLst/>
          </a:prstGeom>
        </p:spPr>
        <p:txBody>
          <a:bodyPr vert="horz" lIns="91440" tIns="45720" rIns="91440" bIns="45720" rtlCol="0"/>
          <a:lstStyle>
            <a:lvl1pPr algn="r">
              <a:defRPr sz="1200"/>
            </a:lvl1pPr>
          </a:lstStyle>
          <a:p>
            <a:fld id="{D63D5444-F62C-42C3-A75A-D9DBA807730F}" type="datetimeFigureOut">
              <a:rPr lang="en-US" smtClean="0"/>
              <a:t>10/21/2019</a:t>
            </a:fld>
            <a:endParaRPr lang="en-US" dirty="0"/>
          </a:p>
        </p:txBody>
      </p:sp>
      <p:sp>
        <p:nvSpPr>
          <p:cNvPr id="4" name="Footer Placeholder 3"/>
          <p:cNvSpPr>
            <a:spLocks noGrp="1"/>
          </p:cNvSpPr>
          <p:nvPr>
            <p:ph type="ftr" sz="quarter" idx="2"/>
          </p:nvPr>
        </p:nvSpPr>
        <p:spPr>
          <a:xfrm>
            <a:off x="0" y="8775685"/>
            <a:ext cx="2971800" cy="46356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5685"/>
            <a:ext cx="2971800" cy="463566"/>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56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63567"/>
          </a:xfrm>
          <a:prstGeom prst="rect">
            <a:avLst/>
          </a:prstGeom>
        </p:spPr>
        <p:txBody>
          <a:bodyPr vert="horz" lIns="91440" tIns="45720" rIns="91440" bIns="45720" rtlCol="0"/>
          <a:lstStyle>
            <a:lvl1pPr algn="r">
              <a:defRPr sz="1200"/>
            </a:lvl1pPr>
          </a:lstStyle>
          <a:p>
            <a:fld id="{12CAA1FA-7B6A-47D2-8D61-F225D71B51FF}" type="datetimeFigureOut">
              <a:rPr lang="en-US" smtClean="0"/>
              <a:t>10/21/2019</a:t>
            </a:fld>
            <a:endParaRPr lang="en-US" dirty="0"/>
          </a:p>
        </p:txBody>
      </p:sp>
      <p:sp>
        <p:nvSpPr>
          <p:cNvPr id="4" name="Slide Image Placeholder 3"/>
          <p:cNvSpPr>
            <a:spLocks noGrp="1" noRot="1" noChangeAspect="1"/>
          </p:cNvSpPr>
          <p:nvPr>
            <p:ph type="sldImg" idx="2"/>
          </p:nvPr>
        </p:nvSpPr>
        <p:spPr>
          <a:xfrm>
            <a:off x="657225"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46389"/>
            <a:ext cx="5486400" cy="3637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5"/>
            <a:ext cx="2971800" cy="46356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5685"/>
            <a:ext cx="2971800" cy="463566"/>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dirty="0"/>
          </a:p>
        </p:txBody>
      </p:sp>
    </p:spTree>
    <p:extLst>
      <p:ext uri="{BB962C8B-B14F-4D97-AF65-F5344CB8AC3E}">
        <p14:creationId xmlns:p14="http://schemas.microsoft.com/office/powerpoint/2010/main" val="15424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10</a:t>
            </a:fld>
            <a:endParaRPr lang="en-US" dirty="0"/>
          </a:p>
        </p:txBody>
      </p:sp>
    </p:spTree>
    <p:extLst>
      <p:ext uri="{BB962C8B-B14F-4D97-AF65-F5344CB8AC3E}">
        <p14:creationId xmlns:p14="http://schemas.microsoft.com/office/powerpoint/2010/main" val="74866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11</a:t>
            </a:fld>
            <a:endParaRPr lang="en-US" dirty="0"/>
          </a:p>
        </p:txBody>
      </p:sp>
    </p:spTree>
    <p:extLst>
      <p:ext uri="{BB962C8B-B14F-4D97-AF65-F5344CB8AC3E}">
        <p14:creationId xmlns:p14="http://schemas.microsoft.com/office/powerpoint/2010/main" val="188429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12</a:t>
            </a:fld>
            <a:endParaRPr lang="en-US" dirty="0"/>
          </a:p>
        </p:txBody>
      </p:sp>
    </p:spTree>
    <p:extLst>
      <p:ext uri="{BB962C8B-B14F-4D97-AF65-F5344CB8AC3E}">
        <p14:creationId xmlns:p14="http://schemas.microsoft.com/office/powerpoint/2010/main" val="284574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Center on Adolescent</a:t>
            </a:r>
            <a:r>
              <a:rPr lang="en-US" b="1" baseline="0" dirty="0"/>
              <a:t> Research in Schools</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Agenda/ To- Do/ Today’s Work Routine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Agenda routine is a teacher routine that informs students what will occur during the class and reduces student confusion (―What page are we supposed to be on?‖). Teach students that the Agenda (or To Do list or Today‘s Work list) will be posted in the same place each day and will list important information such as assignments, page numbers, and homework. Limit the Agenda to no more than 4 or 5 items so work appears manageable. No one likes long To Do lists! The Agenda routine can also help the teacher to stay on track and complete lesson objectives or collect progress monitoring data (e.g., student behavior points). It may be motivating to students to write the Agenda on the board for you or to check off each item on the Agenda as it is completed. </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Entering the Classroom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Valuable instructional time can be lost due to inefficient transition to the classroom. Instead of having to repeat directions as students are entering the class or for latecomers, establish a routine for what students should do when they enter the classroom. Steps could include how to knock at the door, where to find lesson materials, where to sit, and when to begin working. A sample routine in a high school classroom may be: </a:t>
            </a:r>
          </a:p>
          <a:p>
            <a:r>
              <a:rPr lang="en-US" sz="1200" i="1" kern="1200" dirty="0">
                <a:solidFill>
                  <a:schemeClr val="tx1"/>
                </a:solidFill>
                <a:effectLst/>
                <a:latin typeface="+mn-lt"/>
                <a:ea typeface="+mn-ea"/>
                <a:cs typeface="+mn-cs"/>
              </a:rPr>
              <a:t>Knock Appropriately- Quietly knock on the door no more than three times.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Enter Quietly- Voices and bodies are quiet when entering class.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Go to Your Assigned Seat- Walk to your seat and sit down quietly.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Begin Work- Focus on the day’s lesson or assignment. Ask for help if necessary by raising your hand.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Turning In Assignments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 students how and where to turn in their assignments. The routine could look like: </a:t>
            </a:r>
          </a:p>
          <a:p>
            <a:r>
              <a:rPr lang="en-US" sz="1200" i="1" kern="1200" dirty="0">
                <a:solidFill>
                  <a:schemeClr val="tx1"/>
                </a:solidFill>
                <a:effectLst/>
                <a:latin typeface="+mn-lt"/>
                <a:ea typeface="+mn-ea"/>
                <a:cs typeface="+mn-cs"/>
              </a:rPr>
              <a:t>Be sure your name is on your assignment.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Place assignment in designated location.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Return to your seat.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Assignment Tracking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Learning to get in the habit of managing assignments is an important skill for students. Consider establishing a routine at a consistent point in your lesson for students to take out their planners and record homework or upcoming tests. See the Student Planner/Missing Assignment Tracking Intervention for sample tracking forms and procedures to help students complete the work necessary for their grade. </a:t>
            </a:r>
          </a:p>
          <a:p>
            <a:endParaRPr lang="en-US" b="1" dirty="0"/>
          </a:p>
        </p:txBody>
      </p:sp>
      <p:sp>
        <p:nvSpPr>
          <p:cNvPr id="4" name="Slide Number Placeholder 3"/>
          <p:cNvSpPr>
            <a:spLocks noGrp="1"/>
          </p:cNvSpPr>
          <p:nvPr>
            <p:ph type="sldNum" sz="quarter" idx="10"/>
          </p:nvPr>
        </p:nvSpPr>
        <p:spPr/>
        <p:txBody>
          <a:bodyPr/>
          <a:lstStyle/>
          <a:p>
            <a:fld id="{3CAD52A0-6A52-4873-A1BB-449C893F4EF2}" type="slidenum">
              <a:rPr lang="en-US" smtClean="0"/>
              <a:t>13</a:t>
            </a:fld>
            <a:endParaRPr lang="en-US" dirty="0"/>
          </a:p>
        </p:txBody>
      </p:sp>
    </p:spTree>
    <p:extLst>
      <p:ext uri="{BB962C8B-B14F-4D97-AF65-F5344CB8AC3E}">
        <p14:creationId xmlns:p14="http://schemas.microsoft.com/office/powerpoint/2010/main" val="76355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14</a:t>
            </a:fld>
            <a:endParaRPr lang="en-US" dirty="0"/>
          </a:p>
        </p:txBody>
      </p:sp>
    </p:spTree>
    <p:extLst>
      <p:ext uri="{BB962C8B-B14F-4D97-AF65-F5344CB8AC3E}">
        <p14:creationId xmlns:p14="http://schemas.microsoft.com/office/powerpoint/2010/main" val="16615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15</a:t>
            </a:fld>
            <a:endParaRPr lang="en-US" dirty="0"/>
          </a:p>
        </p:txBody>
      </p:sp>
    </p:spTree>
    <p:extLst>
      <p:ext uri="{BB962C8B-B14F-4D97-AF65-F5344CB8AC3E}">
        <p14:creationId xmlns:p14="http://schemas.microsoft.com/office/powerpoint/2010/main" val="4241265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16</a:t>
            </a:fld>
            <a:endParaRPr lang="en-US" dirty="0"/>
          </a:p>
        </p:txBody>
      </p:sp>
    </p:spTree>
    <p:extLst>
      <p:ext uri="{BB962C8B-B14F-4D97-AF65-F5344CB8AC3E}">
        <p14:creationId xmlns:p14="http://schemas.microsoft.com/office/powerpoint/2010/main" val="3628072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challenges/problems?</a:t>
            </a:r>
            <a:r>
              <a:rPr lang="en-US" baseline="0" dirty="0"/>
              <a:t> What do you want kids doing instead? </a:t>
            </a:r>
          </a:p>
          <a:p>
            <a:r>
              <a:rPr lang="en-US" baseline="0" dirty="0"/>
              <a:t>Always asking this question and always reviewing to make sure it reflects your school’s unique challenges</a:t>
            </a:r>
          </a:p>
          <a:p>
            <a:r>
              <a:rPr lang="en-US" baseline="0" dirty="0"/>
              <a:t>NOTICE: Guide Me – expectations explicitly apply to staff</a:t>
            </a:r>
          </a:p>
          <a:p>
            <a:r>
              <a:rPr lang="en-US" baseline="0" dirty="0"/>
              <a:t>This school got in front of a new division-wide initiative for students having IPADs</a:t>
            </a:r>
            <a:endParaRPr lang="en-US" dirty="0"/>
          </a:p>
          <a:p>
            <a:endParaRPr lang="en-US" dirty="0"/>
          </a:p>
          <a:p>
            <a:r>
              <a:rPr lang="en-US" sz="2200" dirty="0"/>
              <a:t>Data</a:t>
            </a:r>
          </a:p>
          <a:p>
            <a:pPr lvl="1"/>
            <a:r>
              <a:rPr lang="en-US" sz="2200" dirty="0"/>
              <a:t>How are we being responsive to our current reality (e.g., outcome data, new initiatives- social emotional skills,bully prevention, technology usage, etc.)?</a:t>
            </a:r>
          </a:p>
          <a:p>
            <a:pPr lvl="1"/>
            <a:r>
              <a:rPr lang="en-US" sz="2200" dirty="0">
                <a:solidFill>
                  <a:srgbClr val="0000FF"/>
                </a:solidFill>
              </a:rPr>
              <a:t>Do we need to add to our matrix? ACTION ITEM</a:t>
            </a:r>
          </a:p>
          <a:p>
            <a:r>
              <a:rPr lang="en-US" sz="2200" dirty="0"/>
              <a:t>Practices</a:t>
            </a:r>
          </a:p>
          <a:p>
            <a:pPr lvl="1"/>
            <a:r>
              <a:rPr lang="en-US" sz="2200" dirty="0"/>
              <a:t>Does our school-wide teaching matrix reflect the positive opposites of problem behaviors showing up in our data?</a:t>
            </a:r>
          </a:p>
          <a:p>
            <a:pPr lvl="1"/>
            <a:r>
              <a:rPr lang="en-US" sz="2200" dirty="0"/>
              <a:t>Are the behaviors </a:t>
            </a:r>
            <a:r>
              <a:rPr lang="en-US" sz="2200" i="1" dirty="0">
                <a:solidFill>
                  <a:srgbClr val="008000"/>
                </a:solidFill>
              </a:rPr>
              <a:t>observable, measurable, positively stated, understandable, </a:t>
            </a:r>
            <a:r>
              <a:rPr lang="en-US" sz="2200" dirty="0"/>
              <a:t>and </a:t>
            </a:r>
            <a:r>
              <a:rPr lang="en-US" sz="2200" i="1" dirty="0">
                <a:solidFill>
                  <a:srgbClr val="008000"/>
                </a:solidFill>
              </a:rPr>
              <a:t>always applicable</a:t>
            </a:r>
            <a:r>
              <a:rPr lang="en-US" sz="2200" dirty="0">
                <a:solidFill>
                  <a:srgbClr val="008000"/>
                </a:solidFill>
              </a:rPr>
              <a:t>?</a:t>
            </a:r>
          </a:p>
          <a:p>
            <a:pPr lvl="1"/>
            <a:r>
              <a:rPr lang="en-US" sz="2200" dirty="0">
                <a:solidFill>
                  <a:srgbClr val="0000FF"/>
                </a:solidFill>
              </a:rPr>
              <a:t>Do we need to rephrase our matrix? ACTION ITEM</a:t>
            </a:r>
          </a:p>
          <a:p>
            <a:r>
              <a:rPr lang="en-US" sz="2200" dirty="0"/>
              <a:t>Systems</a:t>
            </a:r>
          </a:p>
          <a:p>
            <a:pPr lvl="1"/>
            <a:r>
              <a:rPr lang="en-US" sz="2200" dirty="0"/>
              <a:t>How will we engage staff, families, students with teaching matrix to solicit feedback to inform or to review revisions?</a:t>
            </a:r>
          </a:p>
          <a:p>
            <a:pPr lvl="1"/>
            <a:r>
              <a:rPr lang="en-US" sz="2200" dirty="0">
                <a:solidFill>
                  <a:srgbClr val="0000FF"/>
                </a:solidFill>
              </a:rPr>
              <a:t>Do we need a plan to involve stakeholders with our matrix? ACTION ITEM</a:t>
            </a:r>
          </a:p>
          <a:p>
            <a:endParaRPr lang="en-US" dirty="0"/>
          </a:p>
        </p:txBody>
      </p:sp>
      <p:sp>
        <p:nvSpPr>
          <p:cNvPr id="4" name="Slide Number Placeholder 3"/>
          <p:cNvSpPr>
            <a:spLocks noGrp="1"/>
          </p:cNvSpPr>
          <p:nvPr>
            <p:ph type="sldNum" sz="quarter" idx="10"/>
          </p:nvPr>
        </p:nvSpPr>
        <p:spPr/>
        <p:txBody>
          <a:bodyPr/>
          <a:lstStyle/>
          <a:p>
            <a:fld id="{2BEC0EB9-A96E-D246-BD4D-F6BEC2B3492C}" type="slidenum">
              <a:rPr lang="en-US" smtClean="0"/>
              <a:t>17</a:t>
            </a:fld>
            <a:endParaRPr lang="en-US" dirty="0"/>
          </a:p>
        </p:txBody>
      </p:sp>
    </p:spTree>
    <p:extLst>
      <p:ext uri="{BB962C8B-B14F-4D97-AF65-F5344CB8AC3E}">
        <p14:creationId xmlns:p14="http://schemas.microsoft.com/office/powerpoint/2010/main" val="3718894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rationale</a:t>
            </a:r>
            <a:r>
              <a:rPr lang="en-US" baseline="0" dirty="0"/>
              <a:t> for using a continuum of responses are that we need to have a tool kit to diminish the frequency, intensity, and duration of inappropriate behavior.  There is also no single strategy that works for all students all the time.  We must also start to think about function of the behavior as we use strategies with individual or groups of students. </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18</a:t>
            </a:fld>
            <a:endParaRPr lang="en-US"/>
          </a:p>
        </p:txBody>
      </p:sp>
    </p:spTree>
    <p:extLst>
      <p:ext uri="{BB962C8B-B14F-4D97-AF65-F5344CB8AC3E}">
        <p14:creationId xmlns:p14="http://schemas.microsoft.com/office/powerpoint/2010/main" val="2649097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lays out the continuum starting with les</a:t>
            </a:r>
            <a:r>
              <a:rPr lang="en-US" baseline="0" dirty="0"/>
              <a:t>s intensive strategies moving toward more intensive.  Many teachers naturally use things like planned ignoring or physical proximity to stop a behavior.  And sometimes we need to be more specific with error correction, choice, or a conference with a student.  Let’s walk through each of them.</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19</a:t>
            </a:fld>
            <a:endParaRPr lang="en-US"/>
          </a:p>
        </p:txBody>
      </p:sp>
    </p:spTree>
    <p:extLst>
      <p:ext uri="{BB962C8B-B14F-4D97-AF65-F5344CB8AC3E}">
        <p14:creationId xmlns:p14="http://schemas.microsoft.com/office/powerpoint/2010/main" val="253522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a:t>
            </a:fld>
            <a:endParaRPr lang="en-US" dirty="0"/>
          </a:p>
        </p:txBody>
      </p:sp>
    </p:spTree>
    <p:extLst>
      <p:ext uri="{BB962C8B-B14F-4D97-AF65-F5344CB8AC3E}">
        <p14:creationId xmlns:p14="http://schemas.microsoft.com/office/powerpoint/2010/main" val="400652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20</a:t>
            </a:fld>
            <a:endParaRPr lang="en-US" dirty="0"/>
          </a:p>
        </p:txBody>
      </p:sp>
    </p:spTree>
    <p:extLst>
      <p:ext uri="{BB962C8B-B14F-4D97-AF65-F5344CB8AC3E}">
        <p14:creationId xmlns:p14="http://schemas.microsoft.com/office/powerpoint/2010/main" val="97456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21</a:t>
            </a:fld>
            <a:endParaRPr lang="en-US" dirty="0"/>
          </a:p>
        </p:txBody>
      </p:sp>
    </p:spTree>
    <p:extLst>
      <p:ext uri="{BB962C8B-B14F-4D97-AF65-F5344CB8AC3E}">
        <p14:creationId xmlns:p14="http://schemas.microsoft.com/office/powerpoint/2010/main" val="4205086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efae25001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566" name="Google Shape;1566;g3efae25001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80000"/>
              </a:lnSpc>
              <a:spcBef>
                <a:spcPts val="0"/>
              </a:spcBef>
              <a:spcAft>
                <a:spcPts val="0"/>
              </a:spcAft>
              <a:buSzPts val="1200"/>
              <a:buFont typeface="Calibri"/>
              <a:buNone/>
            </a:pPr>
            <a:endParaRPr sz="1200" dirty="0">
              <a:ea typeface="Calibri"/>
              <a:cs typeface="Calibri"/>
              <a:sym typeface="Calibri"/>
            </a:endParaRPr>
          </a:p>
        </p:txBody>
      </p:sp>
      <p:sp>
        <p:nvSpPr>
          <p:cNvPr id="1567" name="Google Shape;1567;g3efae25001_1_22:notes"/>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Calibri"/>
              <a:buNone/>
            </a:pPr>
            <a:r>
              <a:rPr lang="en-US" sz="1200" u="none" strike="noStrike" cap="none" dirty="0">
                <a:solidFill>
                  <a:schemeClr val="dk1"/>
                </a:solidFill>
                <a:ea typeface="Calibri"/>
                <a:cs typeface="Calibri"/>
                <a:sym typeface="Calibri"/>
              </a:rPr>
              <a:t>12/12/16</a:t>
            </a:r>
            <a:endParaRPr dirty="0"/>
          </a:p>
        </p:txBody>
      </p:sp>
      <p:sp>
        <p:nvSpPr>
          <p:cNvPr id="1568" name="Google Shape;1568;g3efae25001_1_2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u="none" strike="noStrike" cap="none">
                <a:solidFill>
                  <a:schemeClr val="dk1"/>
                </a:solidFill>
                <a:ea typeface="Calibri"/>
                <a:cs typeface="Calibri"/>
                <a:sym typeface="Calibri"/>
              </a:rPr>
              <a:t>22</a:t>
            </a:fld>
            <a:endParaRPr sz="120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024249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5D5BC-EFAC-454C-8CBE-84B5C3D65C13}" type="slidenum">
              <a:rPr lang="en-US" smtClean="0"/>
              <a:pPr/>
              <a:t>23</a:t>
            </a:fld>
            <a:endParaRPr lang="en-US" dirty="0"/>
          </a:p>
        </p:txBody>
      </p:sp>
    </p:spTree>
    <p:extLst>
      <p:ext uri="{BB962C8B-B14F-4D97-AF65-F5344CB8AC3E}">
        <p14:creationId xmlns:p14="http://schemas.microsoft.com/office/powerpoint/2010/main" val="1353759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24</a:t>
            </a:fld>
            <a:endParaRPr lang="en-US" dirty="0"/>
          </a:p>
        </p:txBody>
      </p:sp>
    </p:spTree>
    <p:extLst>
      <p:ext uri="{BB962C8B-B14F-4D97-AF65-F5344CB8AC3E}">
        <p14:creationId xmlns:p14="http://schemas.microsoft.com/office/powerpoint/2010/main" val="270588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20" name="Google Shape;1220;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extLst>
      <p:ext uri="{BB962C8B-B14F-4D97-AF65-F5344CB8AC3E}">
        <p14:creationId xmlns:p14="http://schemas.microsoft.com/office/powerpoint/2010/main" val="118374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046" name="Google Shape;104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9544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052" name="Google Shape;1052;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5537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28</a:t>
            </a:fld>
            <a:endParaRPr lang="en-US" dirty="0"/>
          </a:p>
        </p:txBody>
      </p:sp>
    </p:spTree>
    <p:extLst>
      <p:ext uri="{BB962C8B-B14F-4D97-AF65-F5344CB8AC3E}">
        <p14:creationId xmlns:p14="http://schemas.microsoft.com/office/powerpoint/2010/main" val="1524693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9ABE3BF-3654-1D42-AD0D-696A0D734757}" type="slidenum">
              <a:rPr lang="en-US">
                <a:solidFill>
                  <a:srgbClr val="000000"/>
                </a:solidFill>
                <a:latin typeface="Calibri"/>
                <a:cs typeface="Calibri"/>
              </a:rPr>
              <a:pPr eaLnBrk="1" hangingPunct="1"/>
              <a:t>29</a:t>
            </a:fld>
            <a:endParaRPr lang="en-US" dirty="0">
              <a:solidFill>
                <a:srgbClr val="000000"/>
              </a:solidFill>
              <a:latin typeface="Calibri"/>
              <a:cs typeface="Calibri"/>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cs typeface="ＭＳ Ｐゴシック" charset="0"/>
            </a:endParaRPr>
          </a:p>
        </p:txBody>
      </p:sp>
    </p:spTree>
    <p:extLst>
      <p:ext uri="{BB962C8B-B14F-4D97-AF65-F5344CB8AC3E}">
        <p14:creationId xmlns:p14="http://schemas.microsoft.com/office/powerpoint/2010/main" val="201772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a:t>
            </a:fld>
            <a:endParaRPr lang="en-US" dirty="0"/>
          </a:p>
        </p:txBody>
      </p:sp>
    </p:spTree>
    <p:extLst>
      <p:ext uri="{BB962C8B-B14F-4D97-AF65-F5344CB8AC3E}">
        <p14:creationId xmlns:p14="http://schemas.microsoft.com/office/powerpoint/2010/main" val="3013127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30</a:t>
            </a:fld>
            <a:endParaRPr lang="en-US" dirty="0"/>
          </a:p>
        </p:txBody>
      </p:sp>
    </p:spTree>
    <p:extLst>
      <p:ext uri="{BB962C8B-B14F-4D97-AF65-F5344CB8AC3E}">
        <p14:creationId xmlns:p14="http://schemas.microsoft.com/office/powerpoint/2010/main" val="1140353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31</a:t>
            </a:fld>
            <a:endParaRPr lang="en-US" dirty="0"/>
          </a:p>
        </p:txBody>
      </p:sp>
    </p:spTree>
    <p:extLst>
      <p:ext uri="{BB962C8B-B14F-4D97-AF65-F5344CB8AC3E}">
        <p14:creationId xmlns:p14="http://schemas.microsoft.com/office/powerpoint/2010/main" val="1259658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32</a:t>
            </a:fld>
            <a:endParaRPr lang="en-US" dirty="0"/>
          </a:p>
        </p:txBody>
      </p:sp>
    </p:spTree>
    <p:extLst>
      <p:ext uri="{BB962C8B-B14F-4D97-AF65-F5344CB8AC3E}">
        <p14:creationId xmlns:p14="http://schemas.microsoft.com/office/powerpoint/2010/main" val="3500082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33</a:t>
            </a:fld>
            <a:endParaRPr lang="en-US" dirty="0"/>
          </a:p>
        </p:txBody>
      </p:sp>
    </p:spTree>
    <p:extLst>
      <p:ext uri="{BB962C8B-B14F-4D97-AF65-F5344CB8AC3E}">
        <p14:creationId xmlns:p14="http://schemas.microsoft.com/office/powerpoint/2010/main" val="3421236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34</a:t>
            </a:fld>
            <a:endParaRPr lang="en-US" dirty="0"/>
          </a:p>
        </p:txBody>
      </p:sp>
    </p:spTree>
    <p:extLst>
      <p:ext uri="{BB962C8B-B14F-4D97-AF65-F5344CB8AC3E}">
        <p14:creationId xmlns:p14="http://schemas.microsoft.com/office/powerpoint/2010/main" val="407372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 Behavior</a:t>
            </a:r>
          </a:p>
          <a:p>
            <a:r>
              <a:rPr lang="en-US" dirty="0"/>
              <a:t>Routine – Break out session</a:t>
            </a:r>
          </a:p>
        </p:txBody>
      </p:sp>
      <p:sp>
        <p:nvSpPr>
          <p:cNvPr id="4" name="Slide Number Placeholder 3"/>
          <p:cNvSpPr>
            <a:spLocks noGrp="1"/>
          </p:cNvSpPr>
          <p:nvPr>
            <p:ph type="sldNum" sz="quarter" idx="5"/>
          </p:nvPr>
        </p:nvSpPr>
        <p:spPr/>
        <p:txBody>
          <a:bodyPr/>
          <a:lstStyle/>
          <a:p>
            <a:fld id="{1B9A179D-2D27-49E2-B022-8EDDA2EFE682}" type="slidenum">
              <a:rPr lang="en-US" smtClean="0"/>
              <a:t>4</a:t>
            </a:fld>
            <a:endParaRPr lang="en-US" dirty="0"/>
          </a:p>
        </p:txBody>
      </p:sp>
    </p:spTree>
    <p:extLst>
      <p:ext uri="{BB962C8B-B14F-4D97-AF65-F5344CB8AC3E}">
        <p14:creationId xmlns:p14="http://schemas.microsoft.com/office/powerpoint/2010/main" val="350648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Classroom-wide PBIS </a:t>
            </a:r>
            <a:r>
              <a:rPr lang="en-US" sz="1200" kern="1200" dirty="0">
                <a:solidFill>
                  <a:schemeClr val="tx1"/>
                </a:solidFill>
                <a:effectLst/>
                <a:latin typeface="+mn-lt"/>
                <a:ea typeface="+mn-ea"/>
                <a:cs typeface="+mn-cs"/>
              </a:rPr>
              <a:t>focuses on designing environments and adult behaviors directly impacting student social behavior and learning. Classroom environments consistently implementing effective practices (structure, expectations, engagement, feedback and consequences) support and promote academic, behavior and social success for ALL students.</a:t>
            </a:r>
          </a:p>
          <a:p>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BF77AA-CC53-4851-8D2B-9E934CDA5A7D}" type="slidenum">
              <a:rPr lang="en-US" altLang="en-US" smtClean="0"/>
              <a:pPr/>
              <a:t>5</a:t>
            </a:fld>
            <a:endParaRPr lang="en-US" altLang="en-US" dirty="0"/>
          </a:p>
        </p:txBody>
      </p:sp>
    </p:spTree>
    <p:extLst>
      <p:ext uri="{BB962C8B-B14F-4D97-AF65-F5344CB8AC3E}">
        <p14:creationId xmlns:p14="http://schemas.microsoft.com/office/powerpoint/2010/main" val="11686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D4079A-122C-4841-8D0C-781B317241D3}" type="slidenum">
              <a:rPr lang="en-US" altLang="en-US" smtClean="0"/>
              <a:pPr/>
              <a:t>6</a:t>
            </a:fld>
            <a:endParaRPr lang="en-US" altLang="en-US" dirty="0"/>
          </a:p>
        </p:txBody>
      </p:sp>
    </p:spTree>
    <p:extLst>
      <p:ext uri="{BB962C8B-B14F-4D97-AF65-F5344CB8AC3E}">
        <p14:creationId xmlns:p14="http://schemas.microsoft.com/office/powerpoint/2010/main" val="417842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7</a:t>
            </a:fld>
            <a:endParaRPr lang="en-US" dirty="0"/>
          </a:p>
        </p:txBody>
      </p:sp>
    </p:spTree>
    <p:extLst>
      <p:ext uri="{BB962C8B-B14F-4D97-AF65-F5344CB8AC3E}">
        <p14:creationId xmlns:p14="http://schemas.microsoft.com/office/powerpoint/2010/main" val="42027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8</a:t>
            </a:fld>
            <a:endParaRPr lang="en-US" dirty="0"/>
          </a:p>
        </p:txBody>
      </p:sp>
    </p:spTree>
    <p:extLst>
      <p:ext uri="{BB962C8B-B14F-4D97-AF65-F5344CB8AC3E}">
        <p14:creationId xmlns:p14="http://schemas.microsoft.com/office/powerpoint/2010/main" val="2102393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9</a:t>
            </a:fld>
            <a:endParaRPr lang="en-US" dirty="0"/>
          </a:p>
        </p:txBody>
      </p:sp>
    </p:spTree>
    <p:extLst>
      <p:ext uri="{BB962C8B-B14F-4D97-AF65-F5344CB8AC3E}">
        <p14:creationId xmlns:p14="http://schemas.microsoft.com/office/powerpoint/2010/main" val="3426157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dirty="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12139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10/21/2019</a:t>
            </a:fld>
            <a:endParaRPr lang="en-US" dirty="0"/>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gi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gif"/></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2.gi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3.gif"/><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gi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a:extLst>
              <a:ext uri="{FF2B5EF4-FFF2-40B4-BE49-F238E27FC236}">
                <a16:creationId xmlns:a16="http://schemas.microsoft.com/office/drawing/2014/main" id="{7D38ACE7-CDED-4DA2-A259-178C358E5398}"/>
              </a:ext>
            </a:extLst>
          </p:cNvPr>
          <p:cNvSpPr txBox="1"/>
          <p:nvPr/>
        </p:nvSpPr>
        <p:spPr>
          <a:xfrm>
            <a:off x="7783943" y="-48505"/>
            <a:ext cx="7337425" cy="135113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322EA1D2-1343-42D6-8D45-FD3B41CFFC92}"/>
              </a:ext>
            </a:extLst>
          </p:cNvPr>
          <p:cNvPicPr>
            <a:picLocks noChangeAspect="1"/>
          </p:cNvPicPr>
          <p:nvPr/>
        </p:nvPicPr>
        <p:blipFill>
          <a:blip r:embed="rId3"/>
          <a:stretch>
            <a:fillRect/>
          </a:stretch>
        </p:blipFill>
        <p:spPr>
          <a:xfrm>
            <a:off x="1585746" y="5950053"/>
            <a:ext cx="2748698" cy="594018"/>
          </a:xfrm>
          <a:prstGeom prst="rect">
            <a:avLst/>
          </a:prstGeom>
        </p:spPr>
      </p:pic>
      <p:sp>
        <p:nvSpPr>
          <p:cNvPr id="4" name="Rectangle 3">
            <a:extLst>
              <a:ext uri="{FF2B5EF4-FFF2-40B4-BE49-F238E27FC236}">
                <a16:creationId xmlns:a16="http://schemas.microsoft.com/office/drawing/2014/main" id="{8A074E0C-065C-445D-A729-08AE12D2AD23}"/>
              </a:ext>
            </a:extLst>
          </p:cNvPr>
          <p:cNvSpPr/>
          <p:nvPr/>
        </p:nvSpPr>
        <p:spPr>
          <a:xfrm>
            <a:off x="1861076" y="6519446"/>
            <a:ext cx="2198038" cy="338554"/>
          </a:xfrm>
          <a:prstGeom prst="rect">
            <a:avLst/>
          </a:prstGeom>
          <a:noFill/>
        </p:spPr>
        <p:txBody>
          <a:bodyPr wrap="none" lIns="91440" tIns="45720" rIns="91440" bIns="45720">
            <a:spAutoFit/>
          </a:bodyPr>
          <a:lstStyle/>
          <a:p>
            <a:pPr algn="ctr"/>
            <a:r>
              <a:rPr lang="en-US" sz="1600" b="0" cap="none" spc="0" dirty="0">
                <a:ln w="0"/>
                <a:solidFill>
                  <a:schemeClr val="tx2"/>
                </a:solidFill>
                <a:effectLst>
                  <a:outerShdw blurRad="38100" dist="19050" dir="2700000" algn="tl" rotWithShape="0">
                    <a:schemeClr val="dk1">
                      <a:alpha val="40000"/>
                    </a:schemeClr>
                  </a:outerShdw>
                </a:effectLst>
              </a:rPr>
              <a:t>www.pbiscaltac.org</a:t>
            </a:r>
          </a:p>
        </p:txBody>
      </p:sp>
      <p:pic>
        <p:nvPicPr>
          <p:cNvPr id="10" name="Picture Placeholder 9">
            <a:extLst>
              <a:ext uri="{FF2B5EF4-FFF2-40B4-BE49-F238E27FC236}">
                <a16:creationId xmlns:a16="http://schemas.microsoft.com/office/drawing/2014/main" id="{5B54381D-8ACC-47AE-940D-AEAFC45E047C}"/>
              </a:ext>
            </a:extLst>
          </p:cNvPr>
          <p:cNvPicPr>
            <a:picLocks noGrp="1" noChangeAspect="1"/>
          </p:cNvPicPr>
          <p:nvPr>
            <p:ph type="pic" sz="quarter" idx="10"/>
          </p:nvPr>
        </p:nvPicPr>
        <p:blipFill>
          <a:blip r:embed="rId4"/>
          <a:srcRect l="4783" r="4783"/>
          <a:stretch>
            <a:fillRect/>
          </a:stretch>
        </p:blipFill>
        <p:spPr/>
      </p:pic>
      <p:sp>
        <p:nvSpPr>
          <p:cNvPr id="11" name="Rectangle 10">
            <a:extLst>
              <a:ext uri="{FF2B5EF4-FFF2-40B4-BE49-F238E27FC236}">
                <a16:creationId xmlns:a16="http://schemas.microsoft.com/office/drawing/2014/main" id="{359B0DE0-E18D-473F-A4E3-86E73BC432A7}"/>
              </a:ext>
            </a:extLst>
          </p:cNvPr>
          <p:cNvSpPr/>
          <p:nvPr/>
        </p:nvSpPr>
        <p:spPr>
          <a:xfrm>
            <a:off x="247267" y="1205144"/>
            <a:ext cx="5976316"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Power of the </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High School </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Classroom Matrix</a:t>
            </a:r>
          </a:p>
        </p:txBody>
      </p:sp>
      <p:sp>
        <p:nvSpPr>
          <p:cNvPr id="15" name="Rectangle 14">
            <a:extLst>
              <a:ext uri="{FF2B5EF4-FFF2-40B4-BE49-F238E27FC236}">
                <a16:creationId xmlns:a16="http://schemas.microsoft.com/office/drawing/2014/main" id="{3B29C02D-132F-4803-B08F-E6BA75D21A1D}"/>
              </a:ext>
            </a:extLst>
          </p:cNvPr>
          <p:cNvSpPr/>
          <p:nvPr/>
        </p:nvSpPr>
        <p:spPr>
          <a:xfrm>
            <a:off x="1434341" y="4346546"/>
            <a:ext cx="3158236"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cap="none" spc="0" dirty="0">
                <a:ln/>
                <a:solidFill>
                  <a:schemeClr val="accent4"/>
                </a:solidFill>
                <a:effectLst/>
              </a:rPr>
              <a:t>Cristy Clouse</a:t>
            </a:r>
          </a:p>
          <a:p>
            <a:pPr algn="ctr"/>
            <a:r>
              <a:rPr lang="en-US" sz="3200" cap="none" spc="0" dirty="0">
                <a:ln/>
                <a:solidFill>
                  <a:schemeClr val="accent4"/>
                </a:solidFill>
                <a:effectLst/>
              </a:rPr>
              <a:t>Patti Hershfeldt</a:t>
            </a:r>
          </a:p>
          <a:p>
            <a:pPr algn="ctr"/>
            <a:r>
              <a:rPr lang="en-US" sz="3200" dirty="0">
                <a:ln/>
                <a:solidFill>
                  <a:schemeClr val="accent4"/>
                </a:solidFill>
              </a:rPr>
              <a:t>Barbara Kelley</a:t>
            </a:r>
          </a:p>
        </p:txBody>
      </p:sp>
      <p:pic>
        <p:nvPicPr>
          <p:cNvPr id="8" name="Picture 7" descr="A close up of a logo&#10;&#10;Description automatically generated">
            <a:extLst>
              <a:ext uri="{FF2B5EF4-FFF2-40B4-BE49-F238E27FC236}">
                <a16:creationId xmlns:a16="http://schemas.microsoft.com/office/drawing/2014/main" id="{B0F66DE8-96ED-4E31-932F-71BBB1B47362}"/>
              </a:ext>
            </a:extLst>
          </p:cNvPr>
          <p:cNvPicPr>
            <a:picLocks noChangeAspect="1"/>
          </p:cNvPicPr>
          <p:nvPr/>
        </p:nvPicPr>
        <p:blipFill>
          <a:blip r:embed="rId5"/>
          <a:stretch>
            <a:fillRect/>
          </a:stretch>
        </p:blipFill>
        <p:spPr>
          <a:xfrm>
            <a:off x="0" y="0"/>
            <a:ext cx="1350176" cy="1205144"/>
          </a:xfrm>
          <a:prstGeom prst="rect">
            <a:avLst/>
          </a:prstGeom>
          <a:ln>
            <a:noFill/>
          </a:ln>
          <a:effectLst>
            <a:softEdge rad="112500"/>
          </a:effectLst>
        </p:spPr>
      </p:pic>
      <p:sp>
        <p:nvSpPr>
          <p:cNvPr id="9" name="Rectangle 8">
            <a:extLst>
              <a:ext uri="{FF2B5EF4-FFF2-40B4-BE49-F238E27FC236}">
                <a16:creationId xmlns:a16="http://schemas.microsoft.com/office/drawing/2014/main" id="{1E7F9753-7555-4B5D-993D-4F644D0F83C0}"/>
              </a:ext>
            </a:extLst>
          </p:cNvPr>
          <p:cNvSpPr/>
          <p:nvPr/>
        </p:nvSpPr>
        <p:spPr>
          <a:xfrm>
            <a:off x="1350176" y="365454"/>
            <a:ext cx="1959191" cy="523220"/>
          </a:xfrm>
          <a:prstGeom prst="rect">
            <a:avLst/>
          </a:prstGeom>
          <a:noFill/>
        </p:spPr>
        <p:txBody>
          <a:bodyPr wrap="none" lIns="91440" tIns="45720" rIns="91440" bIns="45720">
            <a:spAutoFit/>
          </a:bodyPr>
          <a:lstStyle/>
          <a:p>
            <a:pPr algn="ctr"/>
            <a:r>
              <a:rPr lang="en-US" sz="1400" dirty="0">
                <a:ln w="0"/>
                <a:solidFill>
                  <a:srgbClr val="FF6600"/>
                </a:solidFill>
                <a:effectLst>
                  <a:outerShdw blurRad="38100" dist="19050" dir="2700000" algn="tl" rotWithShape="0">
                    <a:schemeClr val="dk1">
                      <a:alpha val="40000"/>
                    </a:schemeClr>
                  </a:outerShdw>
                </a:effectLst>
              </a:rPr>
              <a:t>CA PBIS Conference</a:t>
            </a:r>
            <a:endParaRPr lang="en-US" sz="1400" b="0" cap="none" spc="0" dirty="0">
              <a:ln w="0"/>
              <a:solidFill>
                <a:srgbClr val="FF6600"/>
              </a:solidFill>
              <a:effectLst>
                <a:outerShdw blurRad="38100" dist="19050" dir="2700000" algn="tl" rotWithShape="0">
                  <a:schemeClr val="dk1">
                    <a:alpha val="40000"/>
                  </a:schemeClr>
                </a:outerShdw>
              </a:effectLst>
            </a:endParaRPr>
          </a:p>
          <a:p>
            <a:pPr algn="ctr"/>
            <a:r>
              <a:rPr lang="en-US" sz="1400" dirty="0">
                <a:ln w="0"/>
                <a:solidFill>
                  <a:srgbClr val="FF6600"/>
                </a:solidFill>
                <a:effectLst>
                  <a:outerShdw blurRad="38100" dist="19050" dir="2700000" algn="tl" rotWithShape="0">
                    <a:schemeClr val="dk1">
                      <a:alpha val="40000"/>
                    </a:schemeClr>
                  </a:outerShdw>
                </a:effectLst>
              </a:rPr>
              <a:t>October 28-29, 2019</a:t>
            </a:r>
            <a:endParaRPr lang="en-US" sz="1400" b="0" cap="none" spc="0" dirty="0">
              <a:ln w="0"/>
              <a:solidFill>
                <a:srgbClr val="FF66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12192000" cy="6858000"/>
        </p:xfrm>
        <a:graphic>
          <a:graphicData uri="http://schemas.openxmlformats.org/drawingml/2006/table">
            <a:tbl>
              <a:tblPr firstRow="1" firstCol="1" bandRow="1">
                <a:tableStyleId>{5C22544A-7EE6-4342-B048-85BDC9FD1C3A}</a:tableStyleId>
              </a:tblPr>
              <a:tblGrid>
                <a:gridCol w="1630138">
                  <a:extLst>
                    <a:ext uri="{9D8B030D-6E8A-4147-A177-3AD203B41FA5}">
                      <a16:colId xmlns:a16="http://schemas.microsoft.com/office/drawing/2014/main" val="3006988736"/>
                    </a:ext>
                  </a:extLst>
                </a:gridCol>
                <a:gridCol w="1769608">
                  <a:extLst>
                    <a:ext uri="{9D8B030D-6E8A-4147-A177-3AD203B41FA5}">
                      <a16:colId xmlns:a16="http://schemas.microsoft.com/office/drawing/2014/main" val="413238736"/>
                    </a:ext>
                  </a:extLst>
                </a:gridCol>
                <a:gridCol w="1771841">
                  <a:extLst>
                    <a:ext uri="{9D8B030D-6E8A-4147-A177-3AD203B41FA5}">
                      <a16:colId xmlns:a16="http://schemas.microsoft.com/office/drawing/2014/main" val="2742645048"/>
                    </a:ext>
                  </a:extLst>
                </a:gridCol>
                <a:gridCol w="1756220">
                  <a:extLst>
                    <a:ext uri="{9D8B030D-6E8A-4147-A177-3AD203B41FA5}">
                      <a16:colId xmlns:a16="http://schemas.microsoft.com/office/drawing/2014/main" val="2570197701"/>
                    </a:ext>
                  </a:extLst>
                </a:gridCol>
                <a:gridCol w="1753987">
                  <a:extLst>
                    <a:ext uri="{9D8B030D-6E8A-4147-A177-3AD203B41FA5}">
                      <a16:colId xmlns:a16="http://schemas.microsoft.com/office/drawing/2014/main" val="3701611245"/>
                    </a:ext>
                  </a:extLst>
                </a:gridCol>
                <a:gridCol w="1752872">
                  <a:extLst>
                    <a:ext uri="{9D8B030D-6E8A-4147-A177-3AD203B41FA5}">
                      <a16:colId xmlns:a16="http://schemas.microsoft.com/office/drawing/2014/main" val="3341204853"/>
                    </a:ext>
                  </a:extLst>
                </a:gridCol>
                <a:gridCol w="1757334">
                  <a:extLst>
                    <a:ext uri="{9D8B030D-6E8A-4147-A177-3AD203B41FA5}">
                      <a16:colId xmlns:a16="http://schemas.microsoft.com/office/drawing/2014/main" val="1077201320"/>
                    </a:ext>
                  </a:extLst>
                </a:gridCol>
              </a:tblGrid>
              <a:tr h="526680">
                <a:tc>
                  <a:txBody>
                    <a:bodyPr/>
                    <a:lstStyle/>
                    <a:p>
                      <a:pPr marL="0" marR="0" algn="ctr">
                        <a:spcBef>
                          <a:spcPts val="0"/>
                        </a:spcBef>
                        <a:spcAft>
                          <a:spcPts val="0"/>
                        </a:spcAft>
                      </a:pPr>
                      <a:r>
                        <a:rPr lang="en-US" sz="1400" dirty="0">
                          <a:effectLst/>
                        </a:rPr>
                        <a:t>Morrison’s R.U.L.E.S.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solidFill>
                      <a:schemeClr val="tx1"/>
                    </a:solidFill>
                  </a:tcPr>
                </a:tc>
                <a:tc>
                  <a:txBody>
                    <a:bodyPr/>
                    <a:lstStyle/>
                    <a:p>
                      <a:pPr marL="0" marR="0" algn="ctr">
                        <a:spcBef>
                          <a:spcPts val="0"/>
                        </a:spcBef>
                        <a:spcAft>
                          <a:spcPts val="0"/>
                        </a:spcAft>
                      </a:pPr>
                      <a:r>
                        <a:rPr lang="en-US" sz="1400" dirty="0">
                          <a:effectLst/>
                        </a:rPr>
                        <a:t>Transition</a:t>
                      </a:r>
                    </a:p>
                    <a:p>
                      <a:pPr marL="0" marR="0" algn="ctr">
                        <a:spcBef>
                          <a:spcPts val="0"/>
                        </a:spcBef>
                        <a:spcAft>
                          <a:spcPts val="0"/>
                        </a:spcAft>
                      </a:pPr>
                      <a:r>
                        <a:rPr lang="en-US" sz="1400" dirty="0">
                          <a:effectLst/>
                        </a:rPr>
                        <a:t>(Start/End/Break)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400" dirty="0">
                          <a:effectLst/>
                        </a:rPr>
                        <a:t>Direct Instruction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400" dirty="0">
                          <a:effectLst/>
                        </a:rPr>
                        <a:t>Group Work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400" dirty="0">
                          <a:effectLst/>
                        </a:rPr>
                        <a:t>Individual Work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400" dirty="0">
                          <a:effectLst/>
                        </a:rPr>
                        <a:t>Middle Room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400" dirty="0">
                          <a:effectLst/>
                        </a:rPr>
                        <a:t>Room Culture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11909241"/>
                  </a:ext>
                </a:extLst>
              </a:tr>
              <a:tr h="1252766">
                <a:tc>
                  <a:txBody>
                    <a:bodyPr/>
                    <a:lstStyle/>
                    <a:p>
                      <a:pPr marL="0" marR="0" algn="ctr">
                        <a:spcBef>
                          <a:spcPts val="0"/>
                        </a:spcBef>
                        <a:spcAft>
                          <a:spcPts val="0"/>
                        </a:spcAft>
                      </a:pPr>
                      <a:r>
                        <a:rPr lang="en-US" sz="1400" dirty="0">
                          <a:effectLst/>
                        </a:rPr>
                        <a:t>Respect</a:t>
                      </a:r>
                    </a:p>
                    <a:p>
                      <a:pPr marL="0" marR="0" algn="ctr">
                        <a:spcBef>
                          <a:spcPts val="0"/>
                        </a:spcBef>
                        <a:spcAft>
                          <a:spcPts val="0"/>
                        </a:spcAft>
                      </a:pPr>
                      <a:r>
                        <a:rPr lang="en-US" sz="1200" b="0" dirty="0">
                          <a:effectLst/>
                        </a:rPr>
                        <a:t>Willingness to show honor and appreciation and to refrain from violating something</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R w="12700" cap="flat" cmpd="sng" algn="ctr">
                      <a:solidFill>
                        <a:schemeClr val="tx1"/>
                      </a:solidFill>
                      <a:prstDash val="solid"/>
                      <a:round/>
                      <a:headEnd type="none" w="med" len="med"/>
                      <a:tailEnd type="none" w="med" len="med"/>
                    </a:lnR>
                    <a:solidFill>
                      <a:schemeClr val="tx1"/>
                    </a:solidFill>
                  </a:tcPr>
                </a:tc>
                <a:tc>
                  <a:txBody>
                    <a:bodyPr/>
                    <a:lstStyle/>
                    <a:p>
                      <a:pPr marL="0" marR="0" algn="l">
                        <a:spcBef>
                          <a:spcPts val="0"/>
                        </a:spcBef>
                        <a:spcAft>
                          <a:spcPts val="0"/>
                        </a:spcAft>
                      </a:pPr>
                      <a:r>
                        <a:rPr lang="en-US" sz="1200" dirty="0">
                          <a:solidFill>
                            <a:schemeClr val="tx1"/>
                          </a:solidFill>
                          <a:effectLst/>
                        </a:rPr>
                        <a:t>*enter classroom quietly and begin WOW</a:t>
                      </a:r>
                    </a:p>
                    <a:p>
                      <a:pPr marL="0" marR="0" algn="l">
                        <a:spcBef>
                          <a:spcPts val="0"/>
                        </a:spcBef>
                        <a:spcAft>
                          <a:spcPts val="0"/>
                        </a:spcAft>
                      </a:pPr>
                      <a:r>
                        <a:rPr lang="en-US" sz="1200" dirty="0">
                          <a:solidFill>
                            <a:schemeClr val="tx1"/>
                          </a:solidFill>
                          <a:effectLst/>
                        </a:rPr>
                        <a:t>*Wait to pack up until given permission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*Give your full attention to the presenter or activity</a:t>
                      </a:r>
                    </a:p>
                    <a:p>
                      <a:pPr marL="0" marR="0" algn="l">
                        <a:spcBef>
                          <a:spcPts val="0"/>
                        </a:spcBef>
                        <a:spcAft>
                          <a:spcPts val="0"/>
                        </a:spcAft>
                      </a:pPr>
                      <a:r>
                        <a:rPr lang="en-US" sz="1200" dirty="0">
                          <a:solidFill>
                            <a:schemeClr val="tx1"/>
                          </a:solidFill>
                          <a:effectLst/>
                        </a:rPr>
                        <a:t>*Follow directions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*Be kind and courteous to all group members</a:t>
                      </a:r>
                    </a:p>
                    <a:p>
                      <a:pPr marL="0" marR="0" algn="l">
                        <a:spcBef>
                          <a:spcPts val="0"/>
                        </a:spcBef>
                        <a:spcAft>
                          <a:spcPts val="0"/>
                        </a:spcAft>
                      </a:pPr>
                      <a:r>
                        <a:rPr lang="en-US" sz="1200" dirty="0">
                          <a:solidFill>
                            <a:schemeClr val="tx1"/>
                          </a:solidFill>
                          <a:effectLst/>
                        </a:rPr>
                        <a:t>*Stay on task</a:t>
                      </a:r>
                    </a:p>
                    <a:p>
                      <a:pPr marL="0" marR="0" algn="l">
                        <a:spcBef>
                          <a:spcPts val="0"/>
                        </a:spcBef>
                        <a:spcAft>
                          <a:spcPts val="0"/>
                        </a:spcAft>
                      </a:pPr>
                      <a:r>
                        <a:rPr lang="en-US" sz="1200" dirty="0">
                          <a:solidFill>
                            <a:schemeClr val="tx1"/>
                          </a:solidFill>
                          <a:effectLst/>
                        </a:rPr>
                        <a:t>*Complete all work on time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*Use time wisely by quietly staying on task’</a:t>
                      </a:r>
                    </a:p>
                    <a:p>
                      <a:pPr marL="0" marR="0" algn="l">
                        <a:spcBef>
                          <a:spcPts val="0"/>
                        </a:spcBef>
                        <a:spcAft>
                          <a:spcPts val="0"/>
                        </a:spcAft>
                      </a:pPr>
                      <a:r>
                        <a:rPr lang="en-US" sz="1200" dirty="0">
                          <a:solidFill>
                            <a:schemeClr val="tx1"/>
                          </a:solidFill>
                          <a:effectLst/>
                        </a:rPr>
                        <a:t>*Complete assignment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*Only use computers with permission</a:t>
                      </a:r>
                    </a:p>
                    <a:p>
                      <a:pPr marL="0" marR="0" algn="l">
                        <a:spcBef>
                          <a:spcPts val="0"/>
                        </a:spcBef>
                        <a:spcAft>
                          <a:spcPts val="0"/>
                        </a:spcAft>
                      </a:pPr>
                      <a:r>
                        <a:rPr lang="en-US" sz="1200" dirty="0">
                          <a:solidFill>
                            <a:schemeClr val="tx1"/>
                          </a:solidFill>
                          <a:effectLst/>
                        </a:rPr>
                        <a:t>*Follow the Technology agreement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+Use appropriate language and tone of voice when speaking to teacher and classmates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6172569"/>
                  </a:ext>
                </a:extLst>
              </a:tr>
              <a:tr h="1236227">
                <a:tc>
                  <a:txBody>
                    <a:bodyPr/>
                    <a:lstStyle/>
                    <a:p>
                      <a:pPr marL="0" marR="0" algn="ctr">
                        <a:spcBef>
                          <a:spcPts val="0"/>
                        </a:spcBef>
                        <a:spcAft>
                          <a:spcPts val="0"/>
                        </a:spcAft>
                      </a:pPr>
                      <a:r>
                        <a:rPr lang="en-US" sz="1400" dirty="0">
                          <a:effectLst/>
                        </a:rPr>
                        <a:t>Unwavering</a:t>
                      </a:r>
                      <a:r>
                        <a:rPr lang="en-US" sz="1200" dirty="0">
                          <a:effectLst/>
                        </a:rPr>
                        <a:t> </a:t>
                      </a:r>
                      <a:r>
                        <a:rPr lang="en-US" sz="1200" b="0" dirty="0">
                          <a:effectLst/>
                        </a:rPr>
                        <a:t>Integrity</a:t>
                      </a:r>
                    </a:p>
                    <a:p>
                      <a:pPr marL="0" marR="0" algn="ctr">
                        <a:spcBef>
                          <a:spcPts val="0"/>
                        </a:spcBef>
                        <a:spcAft>
                          <a:spcPts val="0"/>
                        </a:spcAft>
                      </a:pPr>
                      <a:r>
                        <a:rPr lang="en-US" sz="1200" b="0" dirty="0">
                          <a:effectLst/>
                        </a:rPr>
                        <a:t>A steadfast adherence to a strict moral ethical code:  Honest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R w="12700" cap="flat" cmpd="sng" algn="ctr">
                      <a:solidFill>
                        <a:schemeClr val="tx1"/>
                      </a:solidFill>
                      <a:prstDash val="solid"/>
                      <a:round/>
                      <a:headEnd type="none" w="med" len="med"/>
                      <a:tailEnd type="none" w="med" len="med"/>
                    </a:lnR>
                    <a:solidFill>
                      <a:schemeClr val="tx1"/>
                    </a:solidFill>
                  </a:tcPr>
                </a:tc>
                <a:tc>
                  <a:txBody>
                    <a:bodyPr/>
                    <a:lstStyle/>
                    <a:p>
                      <a:pPr marL="0" marR="0" algn="l">
                        <a:spcBef>
                          <a:spcPts val="0"/>
                        </a:spcBef>
                        <a:spcAft>
                          <a:spcPts val="0"/>
                        </a:spcAft>
                      </a:pPr>
                      <a:r>
                        <a:rPr lang="en-US" sz="1200" dirty="0">
                          <a:solidFill>
                            <a:schemeClr val="tx1"/>
                          </a:solidFill>
                          <a:effectLst/>
                        </a:rPr>
                        <a:t>*Use your points or pass to leave the classroom</a:t>
                      </a:r>
                    </a:p>
                    <a:p>
                      <a:pPr marL="0" marR="0" algn="l">
                        <a:spcBef>
                          <a:spcPts val="0"/>
                        </a:spcBef>
                        <a:spcAft>
                          <a:spcPts val="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*Give your full attention to the presenter/activity</a:t>
                      </a:r>
                    </a:p>
                    <a:p>
                      <a:pPr marL="0" marR="0" algn="l">
                        <a:spcBef>
                          <a:spcPts val="0"/>
                        </a:spcBef>
                        <a:spcAft>
                          <a:spcPts val="0"/>
                        </a:spcAft>
                      </a:pPr>
                      <a:r>
                        <a:rPr lang="en-US" sz="1200" dirty="0">
                          <a:solidFill>
                            <a:schemeClr val="tx1"/>
                          </a:solidFill>
                          <a:effectLst/>
                        </a:rPr>
                        <a:t>*Follow directions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*Divide work evenly to group</a:t>
                      </a:r>
                    </a:p>
                    <a:p>
                      <a:pPr marL="0" marR="0" algn="l">
                        <a:spcBef>
                          <a:spcPts val="0"/>
                        </a:spcBef>
                        <a:spcAft>
                          <a:spcPts val="0"/>
                        </a:spcAft>
                      </a:pPr>
                      <a:r>
                        <a:rPr lang="en-US" sz="1200" dirty="0">
                          <a:solidFill>
                            <a:schemeClr val="tx1"/>
                          </a:solidFill>
                          <a:effectLst/>
                        </a:rPr>
                        <a:t>*Create original work and use citations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*Create original work and cite sources when needed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200" dirty="0">
                          <a:solidFill>
                            <a:schemeClr val="tx1"/>
                          </a:solidFill>
                          <a:effectLst/>
                        </a:rPr>
                        <a:t>*Follow the Technology Agreement</a:t>
                      </a:r>
                    </a:p>
                    <a:p>
                      <a:pPr marL="0" marR="0" algn="l">
                        <a:spcBef>
                          <a:spcPts val="0"/>
                        </a:spcBef>
                        <a:spcAft>
                          <a:spcPts val="0"/>
                        </a:spcAft>
                      </a:pPr>
                      <a:r>
                        <a:rPr lang="en-US" sz="1200" dirty="0">
                          <a:solidFill>
                            <a:schemeClr val="tx1"/>
                          </a:solidFill>
                          <a:effectLst/>
                        </a:rPr>
                        <a:t>*Create original work use citations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200" dirty="0">
                          <a:solidFill>
                            <a:schemeClr val="tx1"/>
                          </a:solidFill>
                          <a:effectLst/>
                        </a:rPr>
                        <a:t>*Honor teacher’s personal space:  desk, filing cabinet and cupboard</a:t>
                      </a:r>
                    </a:p>
                    <a:p>
                      <a:pPr marL="0" marR="0" algn="l">
                        <a:spcBef>
                          <a:spcPts val="0"/>
                        </a:spcBef>
                        <a:spcAft>
                          <a:spcPts val="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6443880"/>
                  </a:ext>
                </a:extLst>
              </a:tr>
              <a:tr h="1202815">
                <a:tc>
                  <a:txBody>
                    <a:bodyPr/>
                    <a:lstStyle/>
                    <a:p>
                      <a:pPr marL="0" marR="0" algn="ctr">
                        <a:spcBef>
                          <a:spcPts val="0"/>
                        </a:spcBef>
                        <a:spcAft>
                          <a:spcPts val="0"/>
                        </a:spcAft>
                      </a:pPr>
                      <a:r>
                        <a:rPr lang="en-US" sz="1400" dirty="0">
                          <a:effectLst/>
                        </a:rPr>
                        <a:t>Leadership</a:t>
                      </a:r>
                    </a:p>
                    <a:p>
                      <a:pPr marL="0" marR="0" algn="ctr">
                        <a:spcBef>
                          <a:spcPts val="0"/>
                        </a:spcBef>
                        <a:spcAft>
                          <a:spcPts val="0"/>
                        </a:spcAft>
                      </a:pPr>
                      <a:r>
                        <a:rPr lang="en-US" sz="1200" b="0" dirty="0">
                          <a:effectLst/>
                        </a:rPr>
                        <a:t>The ability to guide, direct or influence people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R w="12700" cap="flat" cmpd="sng" algn="ctr">
                      <a:solidFill>
                        <a:schemeClr val="tx1"/>
                      </a:solidFill>
                      <a:prstDash val="solid"/>
                      <a:round/>
                      <a:headEnd type="none" w="med" len="med"/>
                      <a:tailEnd type="none" w="med" len="med"/>
                    </a:lnR>
                    <a:solidFill>
                      <a:schemeClr val="tx1"/>
                    </a:solidFill>
                  </a:tcPr>
                </a:tc>
                <a:tc>
                  <a:txBody>
                    <a:bodyPr/>
                    <a:lstStyle/>
                    <a:p>
                      <a:pPr marL="0" marR="0" algn="l">
                        <a:spcBef>
                          <a:spcPts val="0"/>
                        </a:spcBef>
                        <a:spcAft>
                          <a:spcPts val="0"/>
                        </a:spcAft>
                      </a:pPr>
                      <a:r>
                        <a:rPr lang="en-US" sz="1200" dirty="0">
                          <a:solidFill>
                            <a:schemeClr val="tx1"/>
                          </a:solidFill>
                          <a:effectLst/>
                        </a:rPr>
                        <a:t>*Enter classroom only when teacher is present</a:t>
                      </a:r>
                    </a:p>
                    <a:p>
                      <a:pPr marL="0" marR="0" algn="l">
                        <a:spcBef>
                          <a:spcPts val="0"/>
                        </a:spcBef>
                        <a:spcAft>
                          <a:spcPts val="0"/>
                        </a:spcAft>
                      </a:pPr>
                      <a:r>
                        <a:rPr lang="en-US" sz="1200" dirty="0">
                          <a:solidFill>
                            <a:schemeClr val="tx1"/>
                          </a:solidFill>
                          <a:effectLst/>
                        </a:rPr>
                        <a:t>*Be ready with material for day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*Listen attentively</a:t>
                      </a:r>
                    </a:p>
                    <a:p>
                      <a:pPr marL="0" marR="0" algn="l">
                        <a:spcBef>
                          <a:spcPts val="0"/>
                        </a:spcBef>
                        <a:spcAft>
                          <a:spcPts val="0"/>
                        </a:spcAft>
                      </a:pPr>
                      <a:r>
                        <a:rPr lang="en-US" sz="1200" dirty="0">
                          <a:solidFill>
                            <a:schemeClr val="tx1"/>
                          </a:solidFill>
                          <a:effectLst/>
                        </a:rPr>
                        <a:t>*Positively contribute for discussion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*Help your group stay focused</a:t>
                      </a:r>
                    </a:p>
                    <a:p>
                      <a:pPr marL="0" marR="0" algn="l">
                        <a:spcBef>
                          <a:spcPts val="0"/>
                        </a:spcBef>
                        <a:spcAft>
                          <a:spcPts val="0"/>
                        </a:spcAft>
                      </a:pPr>
                      <a:r>
                        <a:rPr lang="en-US" sz="1200" dirty="0">
                          <a:solidFill>
                            <a:schemeClr val="tx1"/>
                          </a:solidFill>
                          <a:effectLst/>
                        </a:rPr>
                        <a:t>*Help manage the group’s tasks</a:t>
                      </a:r>
                    </a:p>
                    <a:p>
                      <a:pPr marL="0" marR="0" algn="l">
                        <a:spcBef>
                          <a:spcPts val="0"/>
                        </a:spcBef>
                        <a:spcAft>
                          <a:spcPts val="0"/>
                        </a:spcAft>
                      </a:pPr>
                      <a:r>
                        <a:rPr lang="en-US" sz="1200" dirty="0">
                          <a:solidFill>
                            <a:schemeClr val="tx1"/>
                          </a:solidFill>
                          <a:effectLst/>
                        </a:rPr>
                        <a:t>*Openly communicate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*Use time wisely </a:t>
                      </a:r>
                    </a:p>
                    <a:p>
                      <a:pPr marL="0" marR="0" algn="l">
                        <a:spcBef>
                          <a:spcPts val="0"/>
                        </a:spcBef>
                        <a:spcAft>
                          <a:spcPts val="0"/>
                        </a:spcAft>
                      </a:pPr>
                      <a:r>
                        <a:rPr lang="en-US" sz="1200" dirty="0">
                          <a:solidFill>
                            <a:schemeClr val="tx1"/>
                          </a:solidFill>
                          <a:effectLst/>
                        </a:rPr>
                        <a:t>*Quietly stay on-task</a:t>
                      </a:r>
                    </a:p>
                    <a:p>
                      <a:pPr marL="0" marR="0" algn="l">
                        <a:spcBef>
                          <a:spcPts val="0"/>
                        </a:spcBef>
                        <a:spcAft>
                          <a:spcPts val="0"/>
                        </a:spcAft>
                      </a:pPr>
                      <a:r>
                        <a:rPr lang="en-US" sz="1200" dirty="0">
                          <a:solidFill>
                            <a:schemeClr val="tx1"/>
                          </a:solidFill>
                          <a:effectLst/>
                        </a:rPr>
                        <a:t>*Encourage others to stay focused and on-task</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200" dirty="0">
                          <a:solidFill>
                            <a:schemeClr val="tx1"/>
                          </a:solidFill>
                          <a:effectLst/>
                        </a:rPr>
                        <a:t>*Notify a teacher if there is a problem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200" dirty="0">
                          <a:solidFill>
                            <a:schemeClr val="tx1"/>
                          </a:solidFill>
                          <a:effectLst/>
                        </a:rPr>
                        <a:t>*Be responsible for your work</a:t>
                      </a:r>
                    </a:p>
                    <a:p>
                      <a:pPr marL="0" marR="0" algn="l">
                        <a:spcBef>
                          <a:spcPts val="0"/>
                        </a:spcBef>
                        <a:spcAft>
                          <a:spcPts val="0"/>
                        </a:spcAft>
                      </a:pPr>
                      <a:r>
                        <a:rPr lang="en-US" sz="1200" dirty="0">
                          <a:solidFill>
                            <a:schemeClr val="tx1"/>
                          </a:solidFill>
                          <a:effectLst/>
                        </a:rPr>
                        <a:t>*Track your progress and achievements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7695884"/>
                  </a:ext>
                </a:extLst>
              </a:tr>
              <a:tr h="1035758">
                <a:tc>
                  <a:txBody>
                    <a:bodyPr/>
                    <a:lstStyle/>
                    <a:p>
                      <a:pPr marL="0" marR="0" algn="ctr">
                        <a:spcBef>
                          <a:spcPts val="0"/>
                        </a:spcBef>
                        <a:spcAft>
                          <a:spcPts val="0"/>
                        </a:spcAft>
                      </a:pPr>
                      <a:r>
                        <a:rPr lang="en-US" sz="1400" dirty="0">
                          <a:effectLst/>
                        </a:rPr>
                        <a:t>Effort</a:t>
                      </a:r>
                    </a:p>
                    <a:p>
                      <a:pPr marL="0" marR="0" algn="ctr">
                        <a:spcBef>
                          <a:spcPts val="0"/>
                        </a:spcBef>
                        <a:spcAft>
                          <a:spcPts val="0"/>
                        </a:spcAft>
                      </a:pPr>
                      <a:r>
                        <a:rPr lang="en-US" sz="1200" b="0" dirty="0">
                          <a:effectLst/>
                        </a:rPr>
                        <a:t>Earnest activity intended to accomplish something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R w="12700" cap="flat" cmpd="sng" algn="ctr">
                      <a:solidFill>
                        <a:schemeClr val="tx1"/>
                      </a:solidFill>
                      <a:prstDash val="solid"/>
                      <a:round/>
                      <a:headEnd type="none" w="med" len="med"/>
                      <a:tailEnd type="none" w="med" len="med"/>
                    </a:lnR>
                    <a:solidFill>
                      <a:schemeClr val="tx1"/>
                    </a:solidFill>
                  </a:tcPr>
                </a:tc>
                <a:tc>
                  <a:txBody>
                    <a:bodyPr/>
                    <a:lstStyle/>
                    <a:p>
                      <a:pPr marL="0" marR="0" algn="l">
                        <a:spcBef>
                          <a:spcPts val="0"/>
                        </a:spcBef>
                        <a:spcAft>
                          <a:spcPts val="0"/>
                        </a:spcAft>
                      </a:pPr>
                      <a:r>
                        <a:rPr lang="en-US" sz="1200" dirty="0">
                          <a:solidFill>
                            <a:schemeClr val="tx1"/>
                          </a:solidFill>
                          <a:effectLst/>
                        </a:rPr>
                        <a:t>*Be in your seat ready to work when the bell rings</a:t>
                      </a:r>
                    </a:p>
                    <a:p>
                      <a:pPr marL="0" marR="0" algn="l">
                        <a:spcBef>
                          <a:spcPts val="0"/>
                        </a:spcBef>
                        <a:spcAft>
                          <a:spcPts val="0"/>
                        </a:spcAft>
                      </a:pPr>
                      <a:r>
                        <a:rPr lang="en-US" sz="1200" dirty="0">
                          <a:solidFill>
                            <a:schemeClr val="tx1"/>
                          </a:solidFill>
                          <a:effectLst/>
                        </a:rPr>
                        <a:t>*Read daily agenda</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*Stay on task by:</a:t>
                      </a:r>
                    </a:p>
                    <a:p>
                      <a:pPr marL="0" marR="0" algn="l">
                        <a:spcBef>
                          <a:spcPts val="0"/>
                        </a:spcBef>
                        <a:spcAft>
                          <a:spcPts val="0"/>
                        </a:spcAft>
                      </a:pPr>
                      <a:r>
                        <a:rPr lang="en-US" sz="1200" dirty="0">
                          <a:solidFill>
                            <a:schemeClr val="tx1"/>
                          </a:solidFill>
                          <a:effectLst/>
                        </a:rPr>
                        <a:t>-Following along when reading</a:t>
                      </a:r>
                    </a:p>
                    <a:p>
                      <a:pPr marL="0" marR="0" algn="l">
                        <a:spcBef>
                          <a:spcPts val="0"/>
                        </a:spcBef>
                        <a:spcAft>
                          <a:spcPts val="0"/>
                        </a:spcAft>
                      </a:pPr>
                      <a:r>
                        <a:rPr lang="en-US" sz="1200" dirty="0">
                          <a:solidFill>
                            <a:schemeClr val="tx1"/>
                          </a:solidFill>
                          <a:effectLst/>
                        </a:rPr>
                        <a:t>-Take notes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*Complete all assigned tasks and do your best work</a:t>
                      </a:r>
                    </a:p>
                    <a:p>
                      <a:pPr marL="0" marR="0" algn="l">
                        <a:spcBef>
                          <a:spcPts val="0"/>
                        </a:spcBef>
                        <a:spcAft>
                          <a:spcPts val="0"/>
                        </a:spcAft>
                      </a:pPr>
                      <a:r>
                        <a:rPr lang="en-US" sz="1200" dirty="0">
                          <a:solidFill>
                            <a:schemeClr val="tx1"/>
                          </a:solidFill>
                          <a:effectLst/>
                        </a:rPr>
                        <a:t>*Stay on task</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*Complete all assigned tasks and do your best work</a:t>
                      </a:r>
                    </a:p>
                    <a:p>
                      <a:pPr marL="0" marR="0" algn="l">
                        <a:spcBef>
                          <a:spcPts val="0"/>
                        </a:spcBef>
                        <a:spcAft>
                          <a:spcPts val="0"/>
                        </a:spcAft>
                      </a:pPr>
                      <a:r>
                        <a:rPr lang="en-US" sz="1200" dirty="0">
                          <a:solidFill>
                            <a:schemeClr val="tx1"/>
                          </a:solidFill>
                          <a:effectLst/>
                        </a:rPr>
                        <a:t>*Stay on task</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*Work diligently and quietly.</a:t>
                      </a:r>
                    </a:p>
                    <a:p>
                      <a:pPr marL="0" marR="0" algn="l">
                        <a:spcBef>
                          <a:spcPts val="0"/>
                        </a:spcBef>
                        <a:spcAft>
                          <a:spcPts val="0"/>
                        </a:spcAft>
                      </a:pPr>
                      <a:r>
                        <a:rPr lang="en-US" sz="1200" dirty="0">
                          <a:solidFill>
                            <a:schemeClr val="tx1"/>
                          </a:solidFill>
                          <a:effectLst/>
                        </a:rPr>
                        <a:t>*Complete all tasks </a:t>
                      </a:r>
                    </a:p>
                    <a:p>
                      <a:pPr marL="0" marR="0" algn="l">
                        <a:spcBef>
                          <a:spcPts val="0"/>
                        </a:spcBef>
                        <a:spcAft>
                          <a:spcPts val="0"/>
                        </a:spcAft>
                      </a:pPr>
                      <a:r>
                        <a:rPr lang="en-US" sz="1200" dirty="0">
                          <a:solidFill>
                            <a:schemeClr val="tx1"/>
                          </a:solidFill>
                          <a:effectLst/>
                        </a:rPr>
                        <a:t>*Do your best work</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**Write all homework and test dates in Binder Reminder, daily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3206127"/>
                  </a:ext>
                </a:extLst>
              </a:tr>
              <a:tr h="1603754">
                <a:tc>
                  <a:txBody>
                    <a:bodyPr/>
                    <a:lstStyle/>
                    <a:p>
                      <a:pPr marL="0" marR="0" algn="ctr">
                        <a:spcBef>
                          <a:spcPts val="0"/>
                        </a:spcBef>
                        <a:spcAft>
                          <a:spcPts val="0"/>
                        </a:spcAft>
                      </a:pPr>
                      <a:r>
                        <a:rPr lang="en-US" sz="1400" dirty="0">
                          <a:effectLst/>
                        </a:rPr>
                        <a:t>Social Responsibility</a:t>
                      </a:r>
                    </a:p>
                    <a:p>
                      <a:pPr marL="0" marR="0" algn="ctr">
                        <a:spcBef>
                          <a:spcPts val="0"/>
                        </a:spcBef>
                        <a:spcAft>
                          <a:spcPts val="0"/>
                        </a:spcAft>
                      </a:pPr>
                      <a:r>
                        <a:rPr lang="en-US" sz="1200" b="0" dirty="0">
                          <a:effectLst/>
                        </a:rPr>
                        <a:t>The principle that one should contribute to the welfare of society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R w="12700" cap="flat" cmpd="sng" algn="ctr">
                      <a:solidFill>
                        <a:schemeClr val="tx1"/>
                      </a:solidFill>
                      <a:prstDash val="solid"/>
                      <a:round/>
                      <a:headEnd type="none" w="med" len="med"/>
                      <a:tailEnd type="none" w="med" len="med"/>
                    </a:lnR>
                    <a:solidFill>
                      <a:schemeClr val="tx1"/>
                    </a:solidFill>
                  </a:tcPr>
                </a:tc>
                <a:tc>
                  <a:txBody>
                    <a:bodyPr/>
                    <a:lstStyle/>
                    <a:p>
                      <a:pPr marL="0" marR="0" algn="l">
                        <a:spcBef>
                          <a:spcPts val="0"/>
                        </a:spcBef>
                        <a:spcAft>
                          <a:spcPts val="0"/>
                        </a:spcAft>
                      </a:pPr>
                      <a:r>
                        <a:rPr lang="en-US" sz="1200" dirty="0">
                          <a:solidFill>
                            <a:schemeClr val="tx1"/>
                          </a:solidFill>
                          <a:effectLst/>
                        </a:rPr>
                        <a:t>*Enter / exit through outside classroom door</a:t>
                      </a:r>
                    </a:p>
                    <a:p>
                      <a:pPr marL="0" marR="0" algn="l">
                        <a:spcBef>
                          <a:spcPts val="0"/>
                        </a:spcBef>
                        <a:spcAft>
                          <a:spcPts val="0"/>
                        </a:spcAft>
                      </a:pPr>
                      <a:r>
                        <a:rPr lang="en-US" sz="1200" dirty="0">
                          <a:solidFill>
                            <a:schemeClr val="tx1"/>
                          </a:solidFill>
                          <a:effectLst/>
                        </a:rPr>
                        <a:t>*Be understanding towards people of different cultures, races, religions and abilities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*Listen attentively</a:t>
                      </a:r>
                    </a:p>
                    <a:p>
                      <a:pPr marL="0" marR="0" algn="l">
                        <a:spcBef>
                          <a:spcPts val="0"/>
                        </a:spcBef>
                        <a:spcAft>
                          <a:spcPts val="0"/>
                        </a:spcAft>
                      </a:pPr>
                      <a:r>
                        <a:rPr lang="en-US" sz="1200" dirty="0">
                          <a:solidFill>
                            <a:schemeClr val="tx1"/>
                          </a:solidFill>
                          <a:effectLst/>
                        </a:rPr>
                        <a:t>*Raise your hand to contribute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*Be understanding of differences</a:t>
                      </a:r>
                    </a:p>
                    <a:p>
                      <a:pPr marL="0" marR="0" algn="l">
                        <a:spcBef>
                          <a:spcPts val="0"/>
                        </a:spcBef>
                        <a:spcAft>
                          <a:spcPts val="0"/>
                        </a:spcAft>
                      </a:pPr>
                      <a:r>
                        <a:rPr lang="en-US" sz="1200" dirty="0">
                          <a:solidFill>
                            <a:schemeClr val="tx1"/>
                          </a:solidFill>
                          <a:effectLst/>
                        </a:rPr>
                        <a:t>*Use an “inside voice” when talking with group</a:t>
                      </a:r>
                    </a:p>
                    <a:p>
                      <a:pPr marL="0" marR="0" algn="l">
                        <a:spcBef>
                          <a:spcPts val="0"/>
                        </a:spcBef>
                        <a:spcAft>
                          <a:spcPts val="0"/>
                        </a:spcAft>
                      </a:pPr>
                      <a:r>
                        <a:rPr lang="en-US" sz="1200" dirty="0">
                          <a:solidFill>
                            <a:schemeClr val="tx1"/>
                          </a:solidFill>
                          <a:effectLst/>
                        </a:rPr>
                        <a:t>*Stay in seat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*Use time wisely</a:t>
                      </a:r>
                    </a:p>
                    <a:p>
                      <a:pPr marL="0" marR="0" algn="l">
                        <a:spcBef>
                          <a:spcPts val="0"/>
                        </a:spcBef>
                        <a:spcAft>
                          <a:spcPts val="0"/>
                        </a:spcAft>
                      </a:pPr>
                      <a:r>
                        <a:rPr lang="en-US" sz="1200" dirty="0">
                          <a:solidFill>
                            <a:schemeClr val="tx1"/>
                          </a:solidFill>
                          <a:effectLst/>
                        </a:rPr>
                        <a:t>*Quietly stay on task</a:t>
                      </a:r>
                    </a:p>
                    <a:p>
                      <a:pPr marL="0" marR="0" algn="l">
                        <a:spcBef>
                          <a:spcPts val="0"/>
                        </a:spcBef>
                        <a:spcAft>
                          <a:spcPts val="0"/>
                        </a:spcAft>
                      </a:pPr>
                      <a:r>
                        <a:rPr lang="en-US" sz="1200" dirty="0">
                          <a:solidFill>
                            <a:schemeClr val="tx1"/>
                          </a:solidFill>
                          <a:effectLst/>
                        </a:rPr>
                        <a:t>*Use time effectively if you finish early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*Use time wisely</a:t>
                      </a:r>
                    </a:p>
                    <a:p>
                      <a:pPr marL="0" marR="0" algn="l">
                        <a:spcBef>
                          <a:spcPts val="0"/>
                        </a:spcBef>
                        <a:spcAft>
                          <a:spcPts val="0"/>
                        </a:spcAft>
                      </a:pPr>
                      <a:r>
                        <a:rPr lang="en-US" sz="1200" dirty="0">
                          <a:solidFill>
                            <a:schemeClr val="tx1"/>
                          </a:solidFill>
                          <a:effectLst/>
                        </a:rPr>
                        <a:t>*Quietly stay on task</a:t>
                      </a:r>
                    </a:p>
                    <a:p>
                      <a:pPr marL="0" marR="0" algn="l">
                        <a:spcBef>
                          <a:spcPts val="0"/>
                        </a:spcBef>
                        <a:spcAft>
                          <a:spcPts val="0"/>
                        </a:spcAft>
                      </a:pPr>
                      <a:r>
                        <a:rPr lang="en-US" sz="1200" dirty="0">
                          <a:solidFill>
                            <a:schemeClr val="tx1"/>
                          </a:solidFill>
                          <a:effectLst/>
                        </a:rPr>
                        <a:t>*Respectfully follow the requests of all teachers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200" dirty="0">
                          <a:solidFill>
                            <a:schemeClr val="tx1"/>
                          </a:solidFill>
                          <a:effectLst/>
                        </a:rPr>
                        <a:t>*Use and return classroom supplies</a:t>
                      </a:r>
                    </a:p>
                    <a:p>
                      <a:pPr marL="0" marR="0" algn="l">
                        <a:spcBef>
                          <a:spcPts val="0"/>
                        </a:spcBef>
                        <a:spcAft>
                          <a:spcPts val="0"/>
                        </a:spcAft>
                      </a:pPr>
                      <a:r>
                        <a:rPr lang="en-US" sz="1200" dirty="0">
                          <a:solidFill>
                            <a:schemeClr val="tx1"/>
                          </a:solidFill>
                          <a:effectLst/>
                        </a:rPr>
                        <a:t>*Be understanding towards people of different cultures, races, religions and abilities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70" marR="61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318180"/>
                  </a:ext>
                </a:extLst>
              </a:tr>
            </a:tbl>
          </a:graphicData>
        </a:graphic>
      </p:graphicFrame>
      <p:sp>
        <p:nvSpPr>
          <p:cNvPr id="3" name="Arrow: Right 2">
            <a:extLst>
              <a:ext uri="{FF2B5EF4-FFF2-40B4-BE49-F238E27FC236}">
                <a16:creationId xmlns:a16="http://schemas.microsoft.com/office/drawing/2014/main" id="{363CA368-0950-4BC9-8280-617CDD5D6DDE}"/>
              </a:ext>
            </a:extLst>
          </p:cNvPr>
          <p:cNvSpPr/>
          <p:nvPr/>
        </p:nvSpPr>
        <p:spPr>
          <a:xfrm rot="871566" flipH="1">
            <a:off x="1412997" y="3410827"/>
            <a:ext cx="3331939" cy="1839378"/>
          </a:xfrm>
          <a:prstGeom prst="rightArrow">
            <a:avLst/>
          </a:prstGeom>
          <a:solidFill>
            <a:srgbClr val="FFFF00"/>
          </a:solidFill>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a:solidFill>
                  <a:schemeClr val="dk1"/>
                </a:solidFill>
              </a:rPr>
              <a:t>“</a:t>
            </a:r>
            <a:r>
              <a:rPr lang="en-US" sz="1200" i="1" dirty="0"/>
              <a:t>Adopt the three to five positive school-wide expectations as classroom expectations</a:t>
            </a:r>
            <a:r>
              <a:rPr lang="en-US" i="1" dirty="0">
                <a:solidFill>
                  <a:schemeClr val="dk1"/>
                </a:solidFill>
              </a:rPr>
              <a:t>”</a:t>
            </a:r>
            <a:endParaRPr lang="en-US" dirty="0"/>
          </a:p>
        </p:txBody>
      </p:sp>
      <p:sp>
        <p:nvSpPr>
          <p:cNvPr id="6" name="Arrow: Right 5">
            <a:extLst>
              <a:ext uri="{FF2B5EF4-FFF2-40B4-BE49-F238E27FC236}">
                <a16:creationId xmlns:a16="http://schemas.microsoft.com/office/drawing/2014/main" id="{7A68FC63-45FF-44A3-A6FD-2A40F116D1BB}"/>
              </a:ext>
            </a:extLst>
          </p:cNvPr>
          <p:cNvSpPr/>
          <p:nvPr/>
        </p:nvSpPr>
        <p:spPr>
          <a:xfrm rot="2601075" flipH="1">
            <a:off x="4064965" y="342164"/>
            <a:ext cx="2682138" cy="1728946"/>
          </a:xfrm>
          <a:prstGeom prst="rightArrow">
            <a:avLst/>
          </a:prstGeom>
          <a:solidFill>
            <a:srgbClr val="FFFF00"/>
          </a:solidFill>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txBody>
          <a:bodyPr rtlCol="0" anchor="ctr"/>
          <a:lstStyle/>
          <a:p>
            <a:r>
              <a:rPr lang="en-US" sz="1200" i="1" dirty="0"/>
              <a:t>“Establish predictable patterns and routines”</a:t>
            </a:r>
          </a:p>
          <a:p>
            <a:r>
              <a:rPr lang="en-US" sz="1200" i="1" dirty="0"/>
              <a:t>Promote operation of classroom</a:t>
            </a:r>
            <a:r>
              <a:rPr lang="en-US" sz="1200" i="1" dirty="0">
                <a:solidFill>
                  <a:schemeClr val="dk1"/>
                </a:solidFill>
              </a:rPr>
              <a:t>”</a:t>
            </a:r>
            <a:endParaRPr lang="en-US" sz="1200" dirty="0"/>
          </a:p>
        </p:txBody>
      </p:sp>
      <p:sp>
        <p:nvSpPr>
          <p:cNvPr id="8" name="Arrow: Right 7">
            <a:extLst>
              <a:ext uri="{FF2B5EF4-FFF2-40B4-BE49-F238E27FC236}">
                <a16:creationId xmlns:a16="http://schemas.microsoft.com/office/drawing/2014/main" id="{3EE30BAE-D7A6-4626-B59C-1C012F37BFCC}"/>
              </a:ext>
            </a:extLst>
          </p:cNvPr>
          <p:cNvSpPr/>
          <p:nvPr/>
        </p:nvSpPr>
        <p:spPr>
          <a:xfrm rot="20811619" flipH="1">
            <a:off x="8404389" y="3005808"/>
            <a:ext cx="2612819" cy="1356649"/>
          </a:xfrm>
          <a:prstGeom prst="rightArrow">
            <a:avLst/>
          </a:prstGeom>
          <a:solidFill>
            <a:srgbClr val="FFFF00"/>
          </a:solidFill>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a:t>“Outline the steps for completing specific activities</a:t>
            </a:r>
            <a:r>
              <a:rPr lang="en-US" i="1" dirty="0">
                <a:solidFill>
                  <a:schemeClr val="dk1"/>
                </a:solidFill>
              </a:rPr>
              <a:t>”</a:t>
            </a:r>
            <a:endParaRPr lang="en-US" dirty="0"/>
          </a:p>
        </p:txBody>
      </p:sp>
    </p:spTree>
    <p:extLst>
      <p:ext uri="{BB962C8B-B14F-4D97-AF65-F5344CB8AC3E}">
        <p14:creationId xmlns:p14="http://schemas.microsoft.com/office/powerpoint/2010/main" val="32882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03739-34A7-4FDF-884F-1F5C2BA277DA}"/>
              </a:ext>
            </a:extLst>
          </p:cNvPr>
          <p:cNvSpPr/>
          <p:nvPr/>
        </p:nvSpPr>
        <p:spPr>
          <a:xfrm>
            <a:off x="-57710" y="102269"/>
            <a:ext cx="6434775" cy="830997"/>
          </a:xfrm>
          <a:prstGeom prst="rect">
            <a:avLst/>
          </a:prstGeom>
        </p:spPr>
        <p:txBody>
          <a:bodyPr wrap="none">
            <a:spAutoFit/>
          </a:bodyPr>
          <a:lstStyle/>
          <a:p>
            <a:r>
              <a:rPr lang="en-US" sz="4800" b="1" dirty="0">
                <a:ln w="9525">
                  <a:solidFill>
                    <a:schemeClr val="bg1"/>
                  </a:solidFill>
                  <a:prstDash val="solid"/>
                </a:ln>
              </a:rPr>
              <a:t>#2:  Doing it Together</a:t>
            </a:r>
          </a:p>
        </p:txBody>
      </p:sp>
      <p:graphicFrame>
        <p:nvGraphicFramePr>
          <p:cNvPr id="11" name="Table 10">
            <a:extLst>
              <a:ext uri="{FF2B5EF4-FFF2-40B4-BE49-F238E27FC236}">
                <a16:creationId xmlns:a16="http://schemas.microsoft.com/office/drawing/2014/main" id="{2937BE7B-8013-456B-AFF6-2EF874ED9B87}"/>
              </a:ext>
            </a:extLst>
          </p:cNvPr>
          <p:cNvGraphicFramePr>
            <a:graphicFrameLocks noGrp="1"/>
          </p:cNvGraphicFramePr>
          <p:nvPr/>
        </p:nvGraphicFramePr>
        <p:xfrm>
          <a:off x="0" y="1423911"/>
          <a:ext cx="9490720" cy="5510116"/>
        </p:xfrm>
        <a:graphic>
          <a:graphicData uri="http://schemas.openxmlformats.org/drawingml/2006/table">
            <a:tbl>
              <a:tblPr bandRow="1">
                <a:tableStyleId>{073A0DAA-6AF3-43AB-8588-CEC1D06C72B9}</a:tableStyleId>
              </a:tblPr>
              <a:tblGrid>
                <a:gridCol w="2680489">
                  <a:extLst>
                    <a:ext uri="{9D8B030D-6E8A-4147-A177-3AD203B41FA5}">
                      <a16:colId xmlns:a16="http://schemas.microsoft.com/office/drawing/2014/main" val="3920393159"/>
                    </a:ext>
                  </a:extLst>
                </a:gridCol>
                <a:gridCol w="2270077">
                  <a:extLst>
                    <a:ext uri="{9D8B030D-6E8A-4147-A177-3AD203B41FA5}">
                      <a16:colId xmlns:a16="http://schemas.microsoft.com/office/drawing/2014/main" val="2128159753"/>
                    </a:ext>
                  </a:extLst>
                </a:gridCol>
                <a:gridCol w="2270077">
                  <a:extLst>
                    <a:ext uri="{9D8B030D-6E8A-4147-A177-3AD203B41FA5}">
                      <a16:colId xmlns:a16="http://schemas.microsoft.com/office/drawing/2014/main" val="937862807"/>
                    </a:ext>
                  </a:extLst>
                </a:gridCol>
                <a:gridCol w="2270077">
                  <a:extLst>
                    <a:ext uri="{9D8B030D-6E8A-4147-A177-3AD203B41FA5}">
                      <a16:colId xmlns:a16="http://schemas.microsoft.com/office/drawing/2014/main" val="3152076672"/>
                    </a:ext>
                  </a:extLst>
                </a:gridCol>
              </a:tblGrid>
              <a:tr h="432311">
                <a:tc>
                  <a:txBody>
                    <a:bodyPr/>
                    <a:lstStyle/>
                    <a:p>
                      <a:pPr marL="0" marR="0" algn="ctr">
                        <a:lnSpc>
                          <a:spcPct val="107000"/>
                        </a:lnSpc>
                        <a:spcBef>
                          <a:spcPts val="0"/>
                        </a:spcBef>
                        <a:spcAft>
                          <a:spcPts val="0"/>
                        </a:spcAft>
                      </a:pPr>
                      <a:r>
                        <a:rPr lang="en-US" sz="2000" dirty="0">
                          <a:effectLst/>
                        </a:rPr>
                        <a:t>Guidelines:</a:t>
                      </a:r>
                      <a:endParaRPr lang="en-US" sz="2000"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This means:</a:t>
                      </a:r>
                      <a:endParaRPr lang="en-US" sz="2000"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Example:</a:t>
                      </a:r>
                      <a:endParaRPr lang="en-US" sz="2000"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Non-example:</a:t>
                      </a:r>
                      <a:endParaRPr lang="en-US" sz="2000"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0275181"/>
                  </a:ext>
                </a:extLst>
              </a:tr>
              <a:tr h="867502">
                <a:tc>
                  <a:txBody>
                    <a:bodyPr/>
                    <a:lstStyle/>
                    <a:p>
                      <a:pPr marL="0" marR="0" algn="ctr">
                        <a:lnSpc>
                          <a:spcPct val="107000"/>
                        </a:lnSpc>
                        <a:spcBef>
                          <a:spcPts val="0"/>
                        </a:spcBef>
                        <a:spcAft>
                          <a:spcPts val="0"/>
                        </a:spcAft>
                      </a:pPr>
                      <a:r>
                        <a:rPr lang="en-US" sz="2400" b="1" dirty="0">
                          <a:solidFill>
                            <a:srgbClr val="000000"/>
                          </a:solidFill>
                          <a:effectLst>
                            <a:outerShdw blurRad="38100" dist="38100" dir="2700000" algn="tl">
                              <a:srgbClr val="000000">
                                <a:alpha val="43137"/>
                              </a:srgbClr>
                            </a:outerShdw>
                          </a:effectLst>
                        </a:rPr>
                        <a:t>Observable</a:t>
                      </a:r>
                      <a:endParaRPr lang="en-US" sz="24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I can see it</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Raise hand and wait to be called on</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Be your best</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21726681"/>
                  </a:ext>
                </a:extLst>
              </a:tr>
              <a:tr h="1091613">
                <a:tc>
                  <a:txBody>
                    <a:bodyPr/>
                    <a:lstStyle/>
                    <a:p>
                      <a:pPr marL="0" marR="0" algn="ctr">
                        <a:lnSpc>
                          <a:spcPct val="107000"/>
                        </a:lnSpc>
                        <a:spcBef>
                          <a:spcPts val="0"/>
                        </a:spcBef>
                        <a:spcAft>
                          <a:spcPts val="0"/>
                        </a:spcAft>
                      </a:pPr>
                      <a:endParaRPr lang="en-US" sz="24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2400" b="1" dirty="0">
                          <a:solidFill>
                            <a:srgbClr val="000000"/>
                          </a:solidFill>
                          <a:effectLst>
                            <a:outerShdw blurRad="38100" dist="38100" dir="2700000" algn="tl">
                              <a:srgbClr val="000000">
                                <a:alpha val="43137"/>
                              </a:srgbClr>
                            </a:outerShdw>
                          </a:effectLst>
                        </a:rPr>
                        <a:t>Measurable</a:t>
                      </a:r>
                    </a:p>
                    <a:p>
                      <a:pPr marL="0" marR="0" algn="ctr">
                        <a:lnSpc>
                          <a:spcPct val="107000"/>
                        </a:lnSpc>
                        <a:spcBef>
                          <a:spcPts val="0"/>
                        </a:spcBef>
                        <a:spcAft>
                          <a:spcPts val="0"/>
                        </a:spcAft>
                      </a:pPr>
                      <a:endParaRPr lang="en-US" sz="24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I can count it</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Bring materials </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Be ready to learn</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242764326"/>
                  </a:ext>
                </a:extLst>
              </a:tr>
              <a:tr h="718341">
                <a:tc>
                  <a:txBody>
                    <a:bodyPr/>
                    <a:lstStyle/>
                    <a:p>
                      <a:pPr marL="0" marR="0" algn="ctr">
                        <a:lnSpc>
                          <a:spcPct val="107000"/>
                        </a:lnSpc>
                        <a:spcBef>
                          <a:spcPts val="0"/>
                        </a:spcBef>
                        <a:spcAft>
                          <a:spcPts val="0"/>
                        </a:spcAft>
                      </a:pPr>
                      <a:endParaRPr lang="en-US" sz="24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2400" b="1" dirty="0">
                          <a:solidFill>
                            <a:srgbClr val="000000"/>
                          </a:solidFill>
                          <a:effectLst>
                            <a:outerShdw blurRad="38100" dist="38100" dir="2700000" algn="tl">
                              <a:srgbClr val="000000">
                                <a:alpha val="43137"/>
                              </a:srgbClr>
                            </a:outerShdw>
                          </a:effectLst>
                        </a:rPr>
                        <a:t>Positively Stated</a:t>
                      </a:r>
                      <a:endParaRPr lang="en-US" sz="24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I tell students what TO do</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Hands and feet to self</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No fighting</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812903647"/>
                  </a:ext>
                </a:extLst>
              </a:tr>
              <a:tr h="1140811">
                <a:tc>
                  <a:txBody>
                    <a:bodyPr/>
                    <a:lstStyle/>
                    <a:p>
                      <a:pPr marL="0" marR="0" algn="ctr">
                        <a:lnSpc>
                          <a:spcPct val="107000"/>
                        </a:lnSpc>
                        <a:spcBef>
                          <a:spcPts val="0"/>
                        </a:spcBef>
                        <a:spcAft>
                          <a:spcPts val="0"/>
                        </a:spcAft>
                      </a:pPr>
                      <a:endParaRPr lang="en-US" sz="24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endParaRPr lang="en-US" sz="24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2400" b="1" dirty="0">
                          <a:solidFill>
                            <a:srgbClr val="000000"/>
                          </a:solidFill>
                          <a:effectLst>
                            <a:outerShdw blurRad="38100" dist="38100" dir="2700000" algn="tl">
                              <a:srgbClr val="000000">
                                <a:alpha val="43137"/>
                              </a:srgbClr>
                            </a:outerShdw>
                          </a:effectLst>
                        </a:rPr>
                        <a:t>Understandable</a:t>
                      </a:r>
                      <a:endParaRPr lang="en-US" sz="24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The vocabulary is appropriate for age/grade level</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Hands and feet to self</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Maintain personal space</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159175539"/>
                  </a:ext>
                </a:extLst>
              </a:tr>
              <a:tr h="1163763">
                <a:tc>
                  <a:txBody>
                    <a:bodyPr/>
                    <a:lstStyle/>
                    <a:p>
                      <a:pPr marL="0" marR="0" algn="ctr">
                        <a:lnSpc>
                          <a:spcPct val="107000"/>
                        </a:lnSpc>
                        <a:spcBef>
                          <a:spcPts val="0"/>
                        </a:spcBef>
                        <a:spcAft>
                          <a:spcPts val="0"/>
                        </a:spcAft>
                      </a:pPr>
                      <a:r>
                        <a:rPr lang="en-US" sz="2400" b="1" dirty="0">
                          <a:solidFill>
                            <a:srgbClr val="000000"/>
                          </a:solidFill>
                          <a:effectLst>
                            <a:outerShdw blurRad="38100" dist="38100" dir="2700000" algn="tl">
                              <a:srgbClr val="000000">
                                <a:alpha val="43137"/>
                              </a:srgbClr>
                            </a:outerShdw>
                          </a:effectLst>
                        </a:rPr>
                        <a:t>Always Applicable</a:t>
                      </a:r>
                      <a:endParaRPr lang="en-US" sz="24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I am able to consistently enforce</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Stay in assigned area</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800" i="1" dirty="0">
                          <a:solidFill>
                            <a:srgbClr val="000000"/>
                          </a:solidFill>
                          <a:effectLst/>
                        </a:rPr>
                        <a:t>Remain seated until given permission to leave</a:t>
                      </a:r>
                      <a:endParaRPr lang="en-US" sz="18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020997288"/>
                  </a:ext>
                </a:extLst>
              </a:tr>
            </a:tbl>
          </a:graphicData>
        </a:graphic>
      </p:graphicFrame>
      <p:pic>
        <p:nvPicPr>
          <p:cNvPr id="10" name="Picture 4" descr="Image result for magical gif">
            <a:extLst>
              <a:ext uri="{FF2B5EF4-FFF2-40B4-BE49-F238E27FC236}">
                <a16:creationId xmlns:a16="http://schemas.microsoft.com/office/drawing/2014/main" id="{60E42ABE-B7B8-450C-A860-645DB99BF9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0654" y="102269"/>
            <a:ext cx="1997692" cy="1389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boy_yelling_into_microphone_hg_clr.gif">
            <a:extLst>
              <a:ext uri="{FF2B5EF4-FFF2-40B4-BE49-F238E27FC236}">
                <a16:creationId xmlns:a16="http://schemas.microsoft.com/office/drawing/2014/main" id="{0E98C0A6-8705-44F6-903F-09C4CFDFA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882888" y="3429000"/>
            <a:ext cx="2413223" cy="328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DA72879D-796D-4FC5-8E1F-905934C35F2E}"/>
              </a:ext>
            </a:extLst>
          </p:cNvPr>
          <p:cNvSpPr/>
          <p:nvPr/>
        </p:nvSpPr>
        <p:spPr>
          <a:xfrm rot="662541" flipH="1">
            <a:off x="5999923" y="232393"/>
            <a:ext cx="5992346" cy="2664822"/>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a:solidFill>
                  <a:schemeClr val="tx1"/>
                </a:solidFill>
              </a:rPr>
              <a:t>“</a:t>
            </a:r>
            <a:r>
              <a:rPr lang="en-US" sz="1600" i="1" dirty="0">
                <a:solidFill>
                  <a:schemeClr val="dk1"/>
                </a:solidFill>
              </a:rPr>
              <a:t>Involve students in defining classroom routines.”</a:t>
            </a:r>
          </a:p>
          <a:p>
            <a:r>
              <a:rPr lang="en-US" sz="1600" i="1" dirty="0">
                <a:solidFill>
                  <a:schemeClr val="dk1"/>
                </a:solidFill>
              </a:rPr>
              <a:t>“Should be observable, measurable, positively stated, understandable, and always applicable”.</a:t>
            </a:r>
          </a:p>
          <a:p>
            <a:endParaRPr lang="en-US" sz="1200" i="1" dirty="0">
              <a:solidFill>
                <a:schemeClr val="dk1"/>
              </a:solidFill>
            </a:endParaRPr>
          </a:p>
        </p:txBody>
      </p:sp>
    </p:spTree>
    <p:extLst>
      <p:ext uri="{BB962C8B-B14F-4D97-AF65-F5344CB8AC3E}">
        <p14:creationId xmlns:p14="http://schemas.microsoft.com/office/powerpoint/2010/main" val="233659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C2384F-B80B-433C-BB57-88552D411647}"/>
              </a:ext>
            </a:extLst>
          </p:cNvPr>
          <p:cNvPicPr>
            <a:picLocks noChangeAspect="1"/>
          </p:cNvPicPr>
          <p:nvPr/>
        </p:nvPicPr>
        <p:blipFill>
          <a:blip r:embed="rId3"/>
          <a:stretch>
            <a:fillRect/>
          </a:stretch>
        </p:blipFill>
        <p:spPr>
          <a:xfrm>
            <a:off x="6096000" y="178909"/>
            <a:ext cx="6096000" cy="6435340"/>
          </a:xfrm>
          <a:prstGeom prst="rect">
            <a:avLst/>
          </a:prstGeom>
        </p:spPr>
      </p:pic>
      <p:sp>
        <p:nvSpPr>
          <p:cNvPr id="4" name="Rectangle 3">
            <a:extLst>
              <a:ext uri="{FF2B5EF4-FFF2-40B4-BE49-F238E27FC236}">
                <a16:creationId xmlns:a16="http://schemas.microsoft.com/office/drawing/2014/main" id="{DF5DFC4B-7AF1-45CF-8F8A-37C609586068}"/>
              </a:ext>
            </a:extLst>
          </p:cNvPr>
          <p:cNvSpPr/>
          <p:nvPr/>
        </p:nvSpPr>
        <p:spPr>
          <a:xfrm>
            <a:off x="6096000" y="931009"/>
            <a:ext cx="2797561" cy="646331"/>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Observable</a:t>
            </a:r>
          </a:p>
        </p:txBody>
      </p:sp>
      <p:sp>
        <p:nvSpPr>
          <p:cNvPr id="8" name="Rectangle 7">
            <a:extLst>
              <a:ext uri="{FF2B5EF4-FFF2-40B4-BE49-F238E27FC236}">
                <a16:creationId xmlns:a16="http://schemas.microsoft.com/office/drawing/2014/main" id="{4221C895-2680-4B63-9FE1-5F831D20A058}"/>
              </a:ext>
            </a:extLst>
          </p:cNvPr>
          <p:cNvSpPr/>
          <p:nvPr/>
        </p:nvSpPr>
        <p:spPr>
          <a:xfrm>
            <a:off x="6073560" y="4584255"/>
            <a:ext cx="2842445" cy="646331"/>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Measurable</a:t>
            </a:r>
          </a:p>
        </p:txBody>
      </p:sp>
      <p:sp>
        <p:nvSpPr>
          <p:cNvPr id="9" name="Rectangle 8">
            <a:extLst>
              <a:ext uri="{FF2B5EF4-FFF2-40B4-BE49-F238E27FC236}">
                <a16:creationId xmlns:a16="http://schemas.microsoft.com/office/drawing/2014/main" id="{61A0D7DA-6907-4960-883A-8C27E350FA7E}"/>
              </a:ext>
            </a:extLst>
          </p:cNvPr>
          <p:cNvSpPr/>
          <p:nvPr/>
        </p:nvSpPr>
        <p:spPr>
          <a:xfrm>
            <a:off x="9353417" y="4584255"/>
            <a:ext cx="2666115" cy="646331"/>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Applicable</a:t>
            </a:r>
          </a:p>
        </p:txBody>
      </p:sp>
      <p:sp>
        <p:nvSpPr>
          <p:cNvPr id="11" name="Rectangle 10">
            <a:extLst>
              <a:ext uri="{FF2B5EF4-FFF2-40B4-BE49-F238E27FC236}">
                <a16:creationId xmlns:a16="http://schemas.microsoft.com/office/drawing/2014/main" id="{F531A7A5-B6D8-4BB8-8977-3BA0E9491DBF}"/>
              </a:ext>
            </a:extLst>
          </p:cNvPr>
          <p:cNvSpPr/>
          <p:nvPr/>
        </p:nvSpPr>
        <p:spPr>
          <a:xfrm>
            <a:off x="9595049" y="412691"/>
            <a:ext cx="2231701" cy="1200329"/>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Positively</a:t>
            </a:r>
          </a:p>
          <a:p>
            <a:pPr algn="ctr"/>
            <a:r>
              <a:rPr lang="en-US" sz="3600" b="1" cap="none" spc="0" dirty="0">
                <a:ln w="0"/>
                <a:solidFill>
                  <a:schemeClr val="tx1"/>
                </a:solidFill>
                <a:effectLst>
                  <a:outerShdw blurRad="38100" dist="19050" dir="2700000" algn="tl" rotWithShape="0">
                    <a:schemeClr val="dk1">
                      <a:alpha val="40000"/>
                    </a:schemeClr>
                  </a:outerShdw>
                </a:effectLst>
              </a:rPr>
              <a:t>Stated</a:t>
            </a:r>
          </a:p>
        </p:txBody>
      </p:sp>
      <p:pic>
        <p:nvPicPr>
          <p:cNvPr id="12" name="Picture 2" descr="Image result for levels of student engagement">
            <a:extLst>
              <a:ext uri="{FF2B5EF4-FFF2-40B4-BE49-F238E27FC236}">
                <a16:creationId xmlns:a16="http://schemas.microsoft.com/office/drawing/2014/main" id="{A3BD03C0-C5DE-401C-9D5C-5114E1EF4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68" y="607529"/>
            <a:ext cx="6096000" cy="578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59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68580694"/>
              </p:ext>
            </p:extLst>
          </p:nvPr>
        </p:nvGraphicFramePr>
        <p:xfrm>
          <a:off x="87086" y="0"/>
          <a:ext cx="11887204" cy="6857999"/>
        </p:xfrm>
        <a:graphic>
          <a:graphicData uri="http://schemas.openxmlformats.org/drawingml/2006/table">
            <a:tbl>
              <a:tblPr firstRow="1" firstCol="1" bandRow="1">
                <a:tableStyleId>{5C22544A-7EE6-4342-B048-85BDC9FD1C3A}</a:tableStyleId>
              </a:tblPr>
              <a:tblGrid>
                <a:gridCol w="2971801">
                  <a:extLst>
                    <a:ext uri="{9D8B030D-6E8A-4147-A177-3AD203B41FA5}">
                      <a16:colId xmlns:a16="http://schemas.microsoft.com/office/drawing/2014/main" val="1104756595"/>
                    </a:ext>
                  </a:extLst>
                </a:gridCol>
                <a:gridCol w="2971801">
                  <a:extLst>
                    <a:ext uri="{9D8B030D-6E8A-4147-A177-3AD203B41FA5}">
                      <a16:colId xmlns:a16="http://schemas.microsoft.com/office/drawing/2014/main" val="1634937326"/>
                    </a:ext>
                  </a:extLst>
                </a:gridCol>
                <a:gridCol w="2971801">
                  <a:extLst>
                    <a:ext uri="{9D8B030D-6E8A-4147-A177-3AD203B41FA5}">
                      <a16:colId xmlns:a16="http://schemas.microsoft.com/office/drawing/2014/main" val="3424266863"/>
                    </a:ext>
                  </a:extLst>
                </a:gridCol>
                <a:gridCol w="2971801">
                  <a:extLst>
                    <a:ext uri="{9D8B030D-6E8A-4147-A177-3AD203B41FA5}">
                      <a16:colId xmlns:a16="http://schemas.microsoft.com/office/drawing/2014/main" val="3278593838"/>
                    </a:ext>
                  </a:extLst>
                </a:gridCol>
              </a:tblGrid>
              <a:tr h="321939">
                <a:tc rowSpan="2">
                  <a:txBody>
                    <a:bodyPr/>
                    <a:lstStyle/>
                    <a:p>
                      <a:pPr marL="0" marR="0" algn="r">
                        <a:spcBef>
                          <a:spcPts val="0"/>
                        </a:spcBef>
                        <a:spcAft>
                          <a:spcPts val="0"/>
                        </a:spcAft>
                      </a:pPr>
                      <a:r>
                        <a:rPr lang="en-US" sz="2400" dirty="0">
                          <a:effectLst/>
                        </a:rPr>
                        <a:t>CLASSROOM</a:t>
                      </a:r>
                    </a:p>
                    <a:p>
                      <a:pPr marL="0" marR="0" algn="r">
                        <a:spcBef>
                          <a:spcPts val="0"/>
                        </a:spcBef>
                        <a:spcAft>
                          <a:spcPts val="0"/>
                        </a:spcAft>
                      </a:pPr>
                      <a:r>
                        <a:rPr lang="en-US" sz="2400" dirty="0">
                          <a:effectLst/>
                        </a:rPr>
                        <a:t>ROUTINES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accent4">
                        <a:lumMod val="75000"/>
                      </a:schemeClr>
                    </a:solidFill>
                  </a:tcPr>
                </a:tc>
                <a:tc gridSpan="3">
                  <a:txBody>
                    <a:bodyPr/>
                    <a:lstStyle/>
                    <a:p>
                      <a:pPr marL="0" marR="0" algn="ctr">
                        <a:spcBef>
                          <a:spcPts val="0"/>
                        </a:spcBef>
                        <a:spcAft>
                          <a:spcPts val="0"/>
                        </a:spcAft>
                      </a:pPr>
                      <a:r>
                        <a:rPr lang="en-US" sz="1800" dirty="0">
                          <a:effectLst/>
                        </a:rPr>
                        <a:t>SW Social and Academic Expectations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422313"/>
                  </a:ext>
                </a:extLst>
              </a:tr>
              <a:tr h="526544">
                <a:tc vMerge="1">
                  <a:txBody>
                    <a:bodyPr/>
                    <a:lstStyle/>
                    <a:p>
                      <a:endParaRPr lang="en-US"/>
                    </a:p>
                  </a:txBody>
                  <a:tcPr/>
                </a:tc>
                <a:tc>
                  <a:txBody>
                    <a:bodyPr/>
                    <a:lstStyle/>
                    <a:p>
                      <a:pPr marL="0" marR="0" algn="ctr">
                        <a:spcBef>
                          <a:spcPts val="0"/>
                        </a:spcBef>
                        <a:spcAft>
                          <a:spcPts val="0"/>
                        </a:spcAft>
                      </a:pPr>
                      <a:r>
                        <a:rPr lang="en-US" sz="1600" b="1" dirty="0">
                          <a:effectLst/>
                        </a:rPr>
                        <a:t> Commitment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rPr>
                        <a:t> Honor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rPr>
                        <a:t>Self-Direction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0455952"/>
                  </a:ext>
                </a:extLst>
              </a:tr>
              <a:tr h="1502379">
                <a:tc>
                  <a:txBody>
                    <a:bodyPr/>
                    <a:lstStyle/>
                    <a:p>
                      <a:pPr marL="0" marR="0" algn="ctr">
                        <a:spcBef>
                          <a:spcPts val="0"/>
                        </a:spcBef>
                        <a:spcAft>
                          <a:spcPts val="0"/>
                        </a:spcAft>
                      </a:pPr>
                      <a:r>
                        <a:rPr lang="en-US" sz="1400" dirty="0">
                          <a:solidFill>
                            <a:schemeClr val="tx1"/>
                          </a:solidFill>
                          <a:effectLst/>
                        </a:rPr>
                        <a:t> </a:t>
                      </a:r>
                    </a:p>
                    <a:p>
                      <a:pPr marL="0" marR="0" algn="ctr">
                        <a:spcBef>
                          <a:spcPts val="0"/>
                        </a:spcBef>
                        <a:spcAft>
                          <a:spcPts val="0"/>
                        </a:spcAft>
                      </a:pPr>
                      <a:r>
                        <a:rPr lang="en-US" sz="1400" dirty="0">
                          <a:solidFill>
                            <a:schemeClr val="tx1"/>
                          </a:solidFill>
                          <a:effectLst/>
                        </a:rPr>
                        <a:t> </a:t>
                      </a:r>
                    </a:p>
                    <a:p>
                      <a:pPr marL="0" marR="0" algn="ctr">
                        <a:spcBef>
                          <a:spcPts val="0"/>
                        </a:spcBef>
                        <a:spcAft>
                          <a:spcPts val="0"/>
                        </a:spcAft>
                      </a:pPr>
                      <a:r>
                        <a:rPr lang="en-US" sz="1400" dirty="0">
                          <a:solidFill>
                            <a:schemeClr val="tx1"/>
                          </a:solidFill>
                          <a:effectLst/>
                        </a:rPr>
                        <a:t>AGENDA/</a:t>
                      </a:r>
                    </a:p>
                    <a:p>
                      <a:pPr marL="0" marR="0" algn="ctr">
                        <a:spcBef>
                          <a:spcPts val="0"/>
                        </a:spcBef>
                        <a:spcAft>
                          <a:spcPts val="0"/>
                        </a:spcAft>
                      </a:pPr>
                      <a:r>
                        <a:rPr lang="en-US" sz="1400" dirty="0">
                          <a:solidFill>
                            <a:schemeClr val="tx1"/>
                          </a:solidFill>
                          <a:effectLst/>
                        </a:rPr>
                        <a:t>TO-DO/</a:t>
                      </a:r>
                    </a:p>
                    <a:p>
                      <a:pPr marL="0" marR="0" algn="ctr">
                        <a:spcBef>
                          <a:spcPts val="0"/>
                        </a:spcBef>
                        <a:spcAft>
                          <a:spcPts val="0"/>
                        </a:spcAft>
                      </a:pPr>
                      <a:r>
                        <a:rPr lang="en-US" sz="1400" dirty="0">
                          <a:solidFill>
                            <a:schemeClr val="tx1"/>
                          </a:solidFill>
                          <a:effectLst/>
                        </a:rPr>
                        <a:t>TODAY’S WORK ROUTINE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4410117"/>
                  </a:ext>
                </a:extLst>
              </a:tr>
              <a:tr h="1502379">
                <a:tc>
                  <a:txBody>
                    <a:bodyPr/>
                    <a:lstStyle/>
                    <a:p>
                      <a:pPr marL="0" marR="0" algn="ctr">
                        <a:spcBef>
                          <a:spcPts val="0"/>
                        </a:spcBef>
                        <a:spcAft>
                          <a:spcPts val="0"/>
                        </a:spcAft>
                      </a:pPr>
                      <a:r>
                        <a:rPr lang="en-US" sz="1400" dirty="0">
                          <a:solidFill>
                            <a:schemeClr val="tx1"/>
                          </a:solidFill>
                          <a:effectLst/>
                        </a:rPr>
                        <a:t> </a:t>
                      </a:r>
                    </a:p>
                    <a:p>
                      <a:pPr marL="0" marR="0" algn="ctr">
                        <a:spcBef>
                          <a:spcPts val="0"/>
                        </a:spcBef>
                        <a:spcAft>
                          <a:spcPts val="0"/>
                        </a:spcAft>
                      </a:pPr>
                      <a:r>
                        <a:rPr lang="en-US" sz="1400" dirty="0">
                          <a:solidFill>
                            <a:schemeClr val="tx1"/>
                          </a:solidFill>
                          <a:effectLst/>
                        </a:rPr>
                        <a:t> ENTERING THE CLASSROOM</a:t>
                      </a:r>
                    </a:p>
                    <a:p>
                      <a:pPr marL="0" marR="0" algn="ctr">
                        <a:spcBef>
                          <a:spcPts val="0"/>
                        </a:spcBef>
                        <a:spcAft>
                          <a:spcPts val="0"/>
                        </a:spcAft>
                      </a:pPr>
                      <a:r>
                        <a:rPr lang="en-US" sz="1400" dirty="0">
                          <a:solidFill>
                            <a:schemeClr val="tx1"/>
                          </a:solidFill>
                          <a:effectLst/>
                        </a:rPr>
                        <a:t> </a:t>
                      </a:r>
                    </a:p>
                    <a:p>
                      <a:pPr marL="0" marR="0" algn="ctr">
                        <a:spcBef>
                          <a:spcPts val="0"/>
                        </a:spcBef>
                        <a:spcAft>
                          <a:spcPts val="0"/>
                        </a:spcAft>
                      </a:pPr>
                      <a:r>
                        <a:rPr lang="en-US" sz="1400" dirty="0">
                          <a:solidFill>
                            <a:schemeClr val="tx1"/>
                          </a:solidFill>
                          <a:effectLst/>
                        </a:rPr>
                        <a:t> </a:t>
                      </a:r>
                    </a:p>
                    <a:p>
                      <a:pPr marL="0" marR="0" algn="ctr">
                        <a:spcBef>
                          <a:spcPts val="0"/>
                        </a:spcBef>
                        <a:spcAft>
                          <a:spcPts val="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945203"/>
                  </a:ext>
                </a:extLst>
              </a:tr>
              <a:tr h="1502379">
                <a:tc>
                  <a:txBody>
                    <a:bodyPr/>
                    <a:lstStyle/>
                    <a:p>
                      <a:pPr marL="0" marR="0" algn="ctr">
                        <a:spcBef>
                          <a:spcPts val="0"/>
                        </a:spcBef>
                        <a:spcAft>
                          <a:spcPts val="0"/>
                        </a:spcAft>
                      </a:pPr>
                      <a:r>
                        <a:rPr lang="en-US" sz="1400" dirty="0">
                          <a:solidFill>
                            <a:schemeClr val="tx1"/>
                          </a:solidFill>
                          <a:effectLst/>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rPr>
                        <a:t>TURNING IN ASSIGNMENTS</a:t>
                      </a:r>
                    </a:p>
                    <a:p>
                      <a:pPr marL="0" marR="0" algn="ctr">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7342845"/>
                  </a:ext>
                </a:extLst>
              </a:tr>
              <a:tr h="150237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1"/>
                        </a:solidFill>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rPr>
                        <a:t>ASSIGNMENT</a:t>
                      </a:r>
                      <a:r>
                        <a:rPr lang="en-US" sz="1400" baseline="0" dirty="0">
                          <a:solidFill>
                            <a:schemeClr val="tx1"/>
                          </a:solidFill>
                          <a:effectLst/>
                        </a:rPr>
                        <a:t> TRACKING</a:t>
                      </a:r>
                      <a:endParaRPr lang="en-US" sz="1400" dirty="0">
                        <a:solidFill>
                          <a:schemeClr val="tx1"/>
                        </a:solidFill>
                        <a:effectLst/>
                      </a:endParaRPr>
                    </a:p>
                    <a:p>
                      <a:pPr marL="0" marR="0" algn="ctr">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7168716"/>
                  </a:ext>
                </a:extLst>
              </a:tr>
            </a:tbl>
          </a:graphicData>
        </a:graphic>
      </p:graphicFrame>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86" y="0"/>
            <a:ext cx="1004046" cy="896983"/>
          </a:xfrm>
          <a:prstGeom prst="rect">
            <a:avLst/>
          </a:prstGeom>
          <a:noFill/>
          <a:ln>
            <a:noFill/>
          </a:ln>
        </p:spPr>
      </p:pic>
      <p:pic>
        <p:nvPicPr>
          <p:cNvPr id="6" name="Picture 5" descr="boy_yelling_into_microphone_hg_clr.gif">
            <a:extLst>
              <a:ext uri="{FF2B5EF4-FFF2-40B4-BE49-F238E27FC236}">
                <a16:creationId xmlns:a16="http://schemas.microsoft.com/office/drawing/2014/main" id="{9370B282-429C-4D66-B40B-C9E499A59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69974" y="3429000"/>
            <a:ext cx="2413223" cy="328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11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03739-34A7-4FDF-884F-1F5C2BA277DA}"/>
              </a:ext>
            </a:extLst>
          </p:cNvPr>
          <p:cNvSpPr/>
          <p:nvPr/>
        </p:nvSpPr>
        <p:spPr>
          <a:xfrm>
            <a:off x="103654" y="0"/>
            <a:ext cx="3187091" cy="830997"/>
          </a:xfrm>
          <a:prstGeom prst="rect">
            <a:avLst/>
          </a:prstGeom>
        </p:spPr>
        <p:txBody>
          <a:bodyPr wrap="none">
            <a:spAutoFit/>
          </a:bodyPr>
          <a:lstStyle/>
          <a:p>
            <a:r>
              <a:rPr lang="en-US" sz="4800" b="1" dirty="0">
                <a:ln w="9525">
                  <a:solidFill>
                    <a:schemeClr val="bg1"/>
                  </a:solidFill>
                  <a:prstDash val="solid"/>
                </a:ln>
              </a:rPr>
              <a:t>#3:  Apply</a:t>
            </a:r>
          </a:p>
        </p:txBody>
      </p:sp>
      <p:pic>
        <p:nvPicPr>
          <p:cNvPr id="10" name="Picture 4" descr="Image result for magical gif">
            <a:extLst>
              <a:ext uri="{FF2B5EF4-FFF2-40B4-BE49-F238E27FC236}">
                <a16:creationId xmlns:a16="http://schemas.microsoft.com/office/drawing/2014/main" id="{60E42ABE-B7B8-450C-A860-645DB99BF9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0654" y="102269"/>
            <a:ext cx="1997692" cy="1389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107771-0E6C-42F2-82CC-CC4264B5D117}"/>
              </a:ext>
            </a:extLst>
          </p:cNvPr>
          <p:cNvSpPr/>
          <p:nvPr/>
        </p:nvSpPr>
        <p:spPr>
          <a:xfrm>
            <a:off x="103654" y="771098"/>
            <a:ext cx="5704570" cy="923330"/>
          </a:xfrm>
          <a:prstGeom prst="rect">
            <a:avLst/>
          </a:prstGeom>
        </p:spPr>
        <p:txBody>
          <a:bodyPr wrap="square">
            <a:spAutoFit/>
          </a:bodyPr>
          <a:lstStyle/>
          <a:p>
            <a:r>
              <a:rPr lang="en-US" dirty="0">
                <a:ln w="0"/>
                <a:effectLst>
                  <a:outerShdw blurRad="38100" dist="19050" dir="2700000" algn="tl" rotWithShape="0">
                    <a:schemeClr val="dk1">
                      <a:alpha val="40000"/>
                    </a:schemeClr>
                  </a:outerShdw>
                </a:effectLst>
                <a:latin typeface="Century Gothic" panose="020B0502020202020204" pitchFamily="34" charset="0"/>
              </a:rPr>
              <a:t>Explicitly teach &amp; provide opportunity to build fluency and generalize through </a:t>
            </a:r>
            <a:r>
              <a:rPr lang="en-US" b="1" dirty="0">
                <a:ln w="0"/>
                <a:effectLst>
                  <a:outerShdw blurRad="38100" dist="19050" dir="2700000" algn="tl" rotWithShape="0">
                    <a:schemeClr val="dk1">
                      <a:alpha val="40000"/>
                    </a:schemeClr>
                  </a:outerShdw>
                </a:effectLst>
                <a:latin typeface="Century Gothic" panose="020B0502020202020204" pitchFamily="34" charset="0"/>
              </a:rPr>
              <a:t>WEBBS Depths of KNOWLEDGE (DOK)</a:t>
            </a:r>
            <a:endParaRPr lang="en-US" sz="4800" b="1" dirty="0">
              <a:ln w="0"/>
              <a:effectLst>
                <a:outerShdw blurRad="38100" dist="19050" dir="2700000" algn="tl" rotWithShape="0">
                  <a:schemeClr val="dk1">
                    <a:alpha val="40000"/>
                  </a:schemeClr>
                </a:outerShdw>
              </a:effectLst>
            </a:endParaRPr>
          </a:p>
        </p:txBody>
      </p:sp>
      <p:sp>
        <p:nvSpPr>
          <p:cNvPr id="6" name="Arrow: Right 5">
            <a:extLst>
              <a:ext uri="{FF2B5EF4-FFF2-40B4-BE49-F238E27FC236}">
                <a16:creationId xmlns:a16="http://schemas.microsoft.com/office/drawing/2014/main" id="{B7EFC72D-2081-4E4D-90A2-A10AFD3BBC6B}"/>
              </a:ext>
            </a:extLst>
          </p:cNvPr>
          <p:cNvSpPr/>
          <p:nvPr/>
        </p:nvSpPr>
        <p:spPr>
          <a:xfrm rot="451351" flipH="1">
            <a:off x="5601749" y="382641"/>
            <a:ext cx="6026938" cy="2758052"/>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“Teach routines and procedures directly.”</a:t>
            </a:r>
          </a:p>
          <a:p>
            <a:r>
              <a:rPr lang="en-US" i="1" dirty="0">
                <a:solidFill>
                  <a:schemeClr val="dk1"/>
                </a:solidFill>
              </a:rPr>
              <a:t>“Teach using examples and non-examples and with opportunities to practice and receive feedback.”</a:t>
            </a:r>
          </a:p>
        </p:txBody>
      </p:sp>
      <p:sp>
        <p:nvSpPr>
          <p:cNvPr id="11" name="Rectangle 10">
            <a:extLst>
              <a:ext uri="{FF2B5EF4-FFF2-40B4-BE49-F238E27FC236}">
                <a16:creationId xmlns:a16="http://schemas.microsoft.com/office/drawing/2014/main" id="{D3325D01-B16C-4351-B7CC-A9DF80734251}"/>
              </a:ext>
            </a:extLst>
          </p:cNvPr>
          <p:cNvSpPr/>
          <p:nvPr/>
        </p:nvSpPr>
        <p:spPr>
          <a:xfrm>
            <a:off x="-1" y="1896937"/>
            <a:ext cx="5704569" cy="4678204"/>
          </a:xfrm>
          <a:prstGeom prst="rect">
            <a:avLst/>
          </a:prstGeom>
          <a:solidFill>
            <a:schemeClr val="tx1"/>
          </a:solidFill>
        </p:spPr>
        <p:txBody>
          <a:bodyPr wrap="square" lIns="91440" tIns="45720" rIns="91440" bIns="45720">
            <a:spAutoFit/>
            <a:scene3d>
              <a:camera prst="orthographicFront"/>
              <a:lightRig rig="threePt" dir="t"/>
            </a:scene3d>
            <a:sp3d extrusionH="57150">
              <a:bevelT w="38100" h="38100" prst="angle"/>
            </a:sp3d>
          </a:bodyPr>
          <a:lstStyle/>
          <a:p>
            <a:r>
              <a:rPr lang="en-US" sz="2800" b="1" i="1" dirty="0">
                <a:solidFill>
                  <a:schemeClr val="bg1"/>
                </a:solidFill>
              </a:rPr>
              <a:t>If a child doesn’t know how to read, we teach.</a:t>
            </a:r>
            <a:endParaRPr lang="en-US" sz="2800" dirty="0">
              <a:solidFill>
                <a:schemeClr val="bg1"/>
              </a:solidFill>
            </a:endParaRPr>
          </a:p>
          <a:p>
            <a:r>
              <a:rPr lang="en-US" sz="2800" b="1" i="1" dirty="0">
                <a:solidFill>
                  <a:schemeClr val="bg1"/>
                </a:solidFill>
              </a:rPr>
              <a:t>If a child doesn’t know how to swim, we teach. </a:t>
            </a:r>
            <a:br>
              <a:rPr lang="en-US" sz="2800" b="1" i="1" dirty="0">
                <a:solidFill>
                  <a:schemeClr val="bg1"/>
                </a:solidFill>
              </a:rPr>
            </a:br>
            <a:r>
              <a:rPr lang="en-US" sz="2800" b="1" i="1" dirty="0">
                <a:solidFill>
                  <a:schemeClr val="bg1"/>
                </a:solidFill>
              </a:rPr>
              <a:t>If a child doesn’t know how to multiply, we teach.</a:t>
            </a:r>
            <a:endParaRPr lang="en-US" sz="2800" dirty="0">
              <a:solidFill>
                <a:schemeClr val="bg1"/>
              </a:solidFill>
            </a:endParaRPr>
          </a:p>
          <a:p>
            <a:r>
              <a:rPr lang="en-US" sz="2800" b="1" i="1" dirty="0">
                <a:solidFill>
                  <a:schemeClr val="bg1"/>
                </a:solidFill>
              </a:rPr>
              <a:t>If a child doesn’t know how to drive, we teach.</a:t>
            </a:r>
            <a:endParaRPr lang="en-US" sz="2800" dirty="0">
              <a:solidFill>
                <a:schemeClr val="bg1"/>
              </a:solidFill>
            </a:endParaRPr>
          </a:p>
          <a:p>
            <a:r>
              <a:rPr lang="en-US" sz="2800" b="1" i="1" dirty="0">
                <a:solidFill>
                  <a:schemeClr val="bg1"/>
                </a:solidFill>
              </a:rPr>
              <a:t>If a child doesn’t know how to behave, we… teach? …punish?</a:t>
            </a:r>
            <a:endParaRPr lang="en-US" sz="2800" dirty="0">
              <a:solidFill>
                <a:schemeClr val="bg1"/>
              </a:solidFill>
            </a:endParaRPr>
          </a:p>
          <a:p>
            <a:r>
              <a:rPr lang="en-US" b="1" i="1" dirty="0">
                <a:solidFill>
                  <a:schemeClr val="bg1"/>
                </a:solidFill>
              </a:rPr>
              <a:t>-Tom </a:t>
            </a:r>
            <a:r>
              <a:rPr lang="en-US" b="1" i="1" dirty="0" err="1">
                <a:solidFill>
                  <a:schemeClr val="bg1"/>
                </a:solidFill>
              </a:rPr>
              <a:t>Herner</a:t>
            </a:r>
            <a:r>
              <a:rPr lang="en-US" b="1" i="1" dirty="0">
                <a:solidFill>
                  <a:schemeClr val="bg1"/>
                </a:solidFill>
              </a:rPr>
              <a:t>, 1998</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38B9CB0D-6613-40A6-9A03-AB23587F315A}"/>
              </a:ext>
            </a:extLst>
          </p:cNvPr>
          <p:cNvPicPr>
            <a:picLocks noChangeAspect="1"/>
          </p:cNvPicPr>
          <p:nvPr/>
        </p:nvPicPr>
        <p:blipFill>
          <a:blip r:embed="rId4"/>
          <a:stretch>
            <a:fillRect/>
          </a:stretch>
        </p:blipFill>
        <p:spPr>
          <a:xfrm>
            <a:off x="5760720" y="3069770"/>
            <a:ext cx="3819980" cy="3579223"/>
          </a:xfrm>
          <a:prstGeom prst="rect">
            <a:avLst/>
          </a:prstGeom>
        </p:spPr>
      </p:pic>
    </p:spTree>
    <p:extLst>
      <p:ext uri="{BB962C8B-B14F-4D97-AF65-F5344CB8AC3E}">
        <p14:creationId xmlns:p14="http://schemas.microsoft.com/office/powerpoint/2010/main" val="322790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03739-34A7-4FDF-884F-1F5C2BA277DA}"/>
              </a:ext>
            </a:extLst>
          </p:cNvPr>
          <p:cNvSpPr/>
          <p:nvPr/>
        </p:nvSpPr>
        <p:spPr>
          <a:xfrm>
            <a:off x="103654" y="-22040"/>
            <a:ext cx="9047170" cy="1569660"/>
          </a:xfrm>
          <a:prstGeom prst="rect">
            <a:avLst/>
          </a:prstGeom>
        </p:spPr>
        <p:txBody>
          <a:bodyPr wrap="square">
            <a:spAutoFit/>
          </a:bodyPr>
          <a:lstStyle/>
          <a:p>
            <a:r>
              <a:rPr lang="en-US" sz="4800" b="1" dirty="0">
                <a:ln w="9525">
                  <a:solidFill>
                    <a:schemeClr val="bg1"/>
                  </a:solidFill>
                  <a:prstDash val="solid"/>
                </a:ln>
              </a:rPr>
              <a:t>#4:  Acknowledging Appropriate Behaviors</a:t>
            </a:r>
          </a:p>
        </p:txBody>
      </p:sp>
      <p:sp>
        <p:nvSpPr>
          <p:cNvPr id="2" name="Rectangle 1">
            <a:extLst>
              <a:ext uri="{FF2B5EF4-FFF2-40B4-BE49-F238E27FC236}">
                <a16:creationId xmlns:a16="http://schemas.microsoft.com/office/drawing/2014/main" id="{D28EFD81-6655-41B0-BC42-CC1DB16D4A42}"/>
              </a:ext>
            </a:extLst>
          </p:cNvPr>
          <p:cNvSpPr/>
          <p:nvPr/>
        </p:nvSpPr>
        <p:spPr>
          <a:xfrm>
            <a:off x="0" y="1606879"/>
            <a:ext cx="6821959" cy="3108543"/>
          </a:xfrm>
          <a:prstGeom prst="rect">
            <a:avLst/>
          </a:prstGeom>
          <a:solidFill>
            <a:schemeClr val="tx1"/>
          </a:solidFill>
        </p:spPr>
        <p:txBody>
          <a:bodyPr wrap="square">
            <a:spAutoFit/>
          </a:bodyPr>
          <a:lstStyle/>
          <a:p>
            <a:r>
              <a:rPr lang="en-US" sz="2800" b="1" dirty="0">
                <a:solidFill>
                  <a:schemeClr val="bg1"/>
                </a:solidFill>
                <a:latin typeface="Century Gothic" panose="020B0502020202020204" pitchFamily="34" charset="0"/>
              </a:rPr>
              <a:t>ACKNOWLEDGEMENT</a:t>
            </a:r>
          </a:p>
          <a:p>
            <a:r>
              <a:rPr lang="en-US" sz="2800" i="1" dirty="0">
                <a:solidFill>
                  <a:schemeClr val="bg1"/>
                </a:solidFill>
                <a:latin typeface="Century Gothic" panose="020B0502020202020204" pitchFamily="34" charset="0"/>
              </a:rPr>
              <a:t>Verbal statement naming the behavior explicitly and </a:t>
            </a:r>
          </a:p>
          <a:p>
            <a:r>
              <a:rPr lang="en-US" sz="2800" i="1" dirty="0">
                <a:solidFill>
                  <a:schemeClr val="bg1"/>
                </a:solidFill>
                <a:latin typeface="Century Gothic" panose="020B0502020202020204" pitchFamily="34" charset="0"/>
              </a:rPr>
              <a:t>includes a statement that shows approval:</a:t>
            </a:r>
          </a:p>
          <a:p>
            <a:endParaRPr lang="en-US" sz="1400" dirty="0">
              <a:solidFill>
                <a:schemeClr val="bg1"/>
              </a:solidFill>
              <a:latin typeface="Century Gothic" panose="020B0502020202020204" pitchFamily="34" charset="0"/>
            </a:endParaRPr>
          </a:p>
          <a:p>
            <a:pPr algn="ctr"/>
            <a:r>
              <a:rPr lang="en-US" sz="1400" dirty="0">
                <a:solidFill>
                  <a:schemeClr val="bg1"/>
                </a:solidFill>
                <a:latin typeface="Century Gothic" panose="020B0502020202020204" pitchFamily="34" charset="0"/>
              </a:rPr>
              <a:t>*INDIVIDUAL or GROUP</a:t>
            </a:r>
          </a:p>
          <a:p>
            <a:pPr algn="ctr"/>
            <a:r>
              <a:rPr lang="en-US" sz="1400" dirty="0">
                <a:solidFill>
                  <a:schemeClr val="bg1"/>
                </a:solidFill>
                <a:latin typeface="Century Gothic" panose="020B0502020202020204" pitchFamily="34" charset="0"/>
              </a:rPr>
              <a:t>*TIMELY</a:t>
            </a:r>
          </a:p>
          <a:p>
            <a:pPr algn="ctr"/>
            <a:r>
              <a:rPr lang="en-US" sz="1400" dirty="0">
                <a:solidFill>
                  <a:schemeClr val="bg1"/>
                </a:solidFill>
                <a:latin typeface="Century Gothic" panose="020B0502020202020204" pitchFamily="34" charset="0"/>
              </a:rPr>
              <a:t>*MEANINGFUL and SINCERE *5 to 1 RATIO</a:t>
            </a:r>
          </a:p>
        </p:txBody>
      </p:sp>
      <p:pic>
        <p:nvPicPr>
          <p:cNvPr id="9" name="Shape 155">
            <a:extLst>
              <a:ext uri="{FF2B5EF4-FFF2-40B4-BE49-F238E27FC236}">
                <a16:creationId xmlns:a16="http://schemas.microsoft.com/office/drawing/2014/main" id="{F6E6FE51-AF2B-4D6B-8384-B04F5E94683A}"/>
              </a:ext>
            </a:extLst>
          </p:cNvPr>
          <p:cNvPicPr preferRelativeResize="0">
            <a:picLocks noGrp="1"/>
          </p:cNvPicPr>
          <p:nvPr>
            <p:ph type="body" idx="1"/>
          </p:nvPr>
        </p:nvPicPr>
        <p:blipFill rotWithShape="1">
          <a:blip r:embed="rId3">
            <a:alphaModFix/>
          </a:blip>
          <a:srcRect/>
          <a:stretch/>
        </p:blipFill>
        <p:spPr>
          <a:xfrm>
            <a:off x="6821960" y="0"/>
            <a:ext cx="5370039" cy="6858000"/>
          </a:xfrm>
          <a:prstGeom prst="rect">
            <a:avLst/>
          </a:prstGeom>
          <a:noFill/>
          <a:ln>
            <a:noFill/>
          </a:ln>
        </p:spPr>
      </p:pic>
      <p:sp>
        <p:nvSpPr>
          <p:cNvPr id="11" name="Shape 156">
            <a:extLst>
              <a:ext uri="{FF2B5EF4-FFF2-40B4-BE49-F238E27FC236}">
                <a16:creationId xmlns:a16="http://schemas.microsoft.com/office/drawing/2014/main" id="{A6554EC2-9647-4019-8023-C8EF1F5F3FC2}"/>
              </a:ext>
            </a:extLst>
          </p:cNvPr>
          <p:cNvSpPr txBox="1"/>
          <p:nvPr/>
        </p:nvSpPr>
        <p:spPr>
          <a:xfrm>
            <a:off x="6858477" y="5155951"/>
            <a:ext cx="5333523" cy="1828800"/>
          </a:xfrm>
          <a:prstGeom prst="rect">
            <a:avLst/>
          </a:prstGeom>
          <a:noFill/>
          <a:ln>
            <a:noFill/>
          </a:ln>
        </p:spPr>
        <p:txBody>
          <a:bodyPr lIns="91425" tIns="45700" rIns="91425" bIns="45700" anchor="ctr" anchorCtr="0">
            <a:noAutofit/>
          </a:bodyPr>
          <a:lstStyle/>
          <a:p>
            <a:pPr algn="ctr">
              <a:lnSpc>
                <a:spcPct val="90000"/>
              </a:lnSpc>
              <a:buClr>
                <a:srgbClr val="F2F2F2"/>
              </a:buClr>
              <a:buSzPct val="25000"/>
            </a:pPr>
            <a:r>
              <a:rPr lang="en-US" sz="3600" dirty="0">
                <a:solidFill>
                  <a:srgbClr val="F2F2F2"/>
                </a:solidFill>
                <a:latin typeface="Calibri"/>
                <a:ea typeface="Calibri"/>
                <a:cs typeface="Calibri"/>
                <a:sym typeface="Calibri"/>
              </a:rPr>
              <a:t>“</a:t>
            </a:r>
            <a:r>
              <a:rPr lang="en-US" sz="3600" dirty="0">
                <a:solidFill>
                  <a:srgbClr val="F2F2F2"/>
                </a:solidFill>
                <a:latin typeface="Tw Cen MT"/>
                <a:ea typeface="Calibri"/>
                <a:cs typeface="Tw Cen MT"/>
                <a:sym typeface="Calibri"/>
              </a:rPr>
              <a:t>Whatever you feed, </a:t>
            </a:r>
          </a:p>
          <a:p>
            <a:pPr algn="ctr">
              <a:lnSpc>
                <a:spcPct val="90000"/>
              </a:lnSpc>
              <a:buClr>
                <a:srgbClr val="F2F2F2"/>
              </a:buClr>
              <a:buSzPct val="25000"/>
            </a:pPr>
            <a:r>
              <a:rPr lang="en-US" sz="3600" dirty="0">
                <a:solidFill>
                  <a:srgbClr val="F2F2F2"/>
                </a:solidFill>
                <a:latin typeface="Tw Cen MT"/>
                <a:ea typeface="Calibri"/>
                <a:cs typeface="Tw Cen MT"/>
                <a:sym typeface="Calibri"/>
              </a:rPr>
              <a:t>will grow.” </a:t>
            </a:r>
          </a:p>
          <a:p>
            <a:pPr algn="ctr">
              <a:lnSpc>
                <a:spcPct val="90000"/>
              </a:lnSpc>
              <a:buClr>
                <a:srgbClr val="F2F2F2"/>
              </a:buClr>
              <a:buSzPct val="25000"/>
            </a:pPr>
            <a:r>
              <a:rPr lang="en-US" sz="3600" dirty="0">
                <a:solidFill>
                  <a:srgbClr val="F2F2F2"/>
                </a:solidFill>
                <a:latin typeface="Tw Cen MT"/>
                <a:ea typeface="Calibri"/>
                <a:cs typeface="Tw Cen MT"/>
                <a:sym typeface="Calibri"/>
              </a:rPr>
              <a:t>~Bishop TD Jakes</a:t>
            </a:r>
          </a:p>
        </p:txBody>
      </p:sp>
      <p:sp>
        <p:nvSpPr>
          <p:cNvPr id="8" name="Arrow: Right 7">
            <a:extLst>
              <a:ext uri="{FF2B5EF4-FFF2-40B4-BE49-F238E27FC236}">
                <a16:creationId xmlns:a16="http://schemas.microsoft.com/office/drawing/2014/main" id="{DE971B5C-4BCF-40E0-A374-5F88C21046D4}"/>
              </a:ext>
            </a:extLst>
          </p:cNvPr>
          <p:cNvSpPr/>
          <p:nvPr/>
        </p:nvSpPr>
        <p:spPr>
          <a:xfrm>
            <a:off x="383177" y="3879669"/>
            <a:ext cx="7105405" cy="2978331"/>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a:t>
            </a:r>
            <a:r>
              <a:rPr lang="en-US" i="1" dirty="0">
                <a:solidFill>
                  <a:schemeClr val="dk1"/>
                </a:solidFill>
              </a:rPr>
              <a:t>Recognize students when they successfully follow classroom routines and procedures.</a:t>
            </a:r>
            <a:r>
              <a:rPr lang="en-US" i="1" dirty="0">
                <a:solidFill>
                  <a:schemeClr val="tx1"/>
                </a:solidFill>
              </a:rPr>
              <a:t>.”</a:t>
            </a:r>
          </a:p>
          <a:p>
            <a:r>
              <a:rPr lang="en-US" i="1" dirty="0">
                <a:solidFill>
                  <a:schemeClr val="dk1"/>
                </a:solidFill>
              </a:rPr>
              <a:t>“Teach expectations using examples and non-examples and with opportunities to practice and receive feedback.”</a:t>
            </a:r>
          </a:p>
        </p:txBody>
      </p:sp>
    </p:spTree>
    <p:extLst>
      <p:ext uri="{BB962C8B-B14F-4D97-AF65-F5344CB8AC3E}">
        <p14:creationId xmlns:p14="http://schemas.microsoft.com/office/powerpoint/2010/main" val="18311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
                                        </p:tgtEl>
                                      </p:cBhvr>
                                    </p:animEffect>
                                    <p:set>
                                      <p:cBhvr>
                                        <p:cTn id="16" dur="1" fill="hold">
                                          <p:stCondLst>
                                            <p:cond delay="50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E79F66-E860-4D78-81DC-E0F7B6A51831}"/>
              </a:ext>
            </a:extLst>
          </p:cNvPr>
          <p:cNvPicPr>
            <a:picLocks noChangeAspect="1"/>
          </p:cNvPicPr>
          <p:nvPr/>
        </p:nvPicPr>
        <p:blipFill>
          <a:blip r:embed="rId3"/>
          <a:stretch>
            <a:fillRect/>
          </a:stretch>
        </p:blipFill>
        <p:spPr>
          <a:xfrm>
            <a:off x="103654" y="1366256"/>
            <a:ext cx="9223226" cy="5272398"/>
          </a:xfrm>
          <a:prstGeom prst="rect">
            <a:avLst/>
          </a:prstGeom>
        </p:spPr>
      </p:pic>
      <p:sp>
        <p:nvSpPr>
          <p:cNvPr id="3" name="Rectangle 2">
            <a:extLst>
              <a:ext uri="{FF2B5EF4-FFF2-40B4-BE49-F238E27FC236}">
                <a16:creationId xmlns:a16="http://schemas.microsoft.com/office/drawing/2014/main" id="{3DB03739-34A7-4FDF-884F-1F5C2BA277DA}"/>
              </a:ext>
            </a:extLst>
          </p:cNvPr>
          <p:cNvSpPr/>
          <p:nvPr/>
        </p:nvSpPr>
        <p:spPr>
          <a:xfrm>
            <a:off x="103654" y="-22040"/>
            <a:ext cx="9047170" cy="1569660"/>
          </a:xfrm>
          <a:prstGeom prst="rect">
            <a:avLst/>
          </a:prstGeom>
        </p:spPr>
        <p:txBody>
          <a:bodyPr wrap="square">
            <a:spAutoFit/>
          </a:bodyPr>
          <a:lstStyle/>
          <a:p>
            <a:r>
              <a:rPr lang="en-US" sz="4800" b="1" dirty="0">
                <a:ln w="9525">
                  <a:solidFill>
                    <a:schemeClr val="bg1"/>
                  </a:solidFill>
                  <a:prstDash val="solid"/>
                </a:ln>
              </a:rPr>
              <a:t>#5:  Prompting &amp; Precorrections</a:t>
            </a:r>
          </a:p>
        </p:txBody>
      </p:sp>
      <p:sp>
        <p:nvSpPr>
          <p:cNvPr id="10" name="Arrow: Right 9">
            <a:extLst>
              <a:ext uri="{FF2B5EF4-FFF2-40B4-BE49-F238E27FC236}">
                <a16:creationId xmlns:a16="http://schemas.microsoft.com/office/drawing/2014/main" id="{ECBAD58E-BE77-4D3A-95DA-E86225FD5E8B}"/>
              </a:ext>
            </a:extLst>
          </p:cNvPr>
          <p:cNvSpPr/>
          <p:nvPr/>
        </p:nvSpPr>
        <p:spPr>
          <a:xfrm flipH="1">
            <a:off x="4803987" y="82369"/>
            <a:ext cx="3636850" cy="1977391"/>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““Promote the operations of the classroom.”</a:t>
            </a:r>
            <a:endParaRPr lang="en-US" dirty="0">
              <a:solidFill>
                <a:schemeClr val="tx1"/>
              </a:solidFill>
            </a:endParaRPr>
          </a:p>
          <a:p>
            <a:endParaRPr lang="en-US" sz="1200" i="1" dirty="0">
              <a:solidFill>
                <a:schemeClr val="dk1"/>
              </a:solidFill>
            </a:endParaRPr>
          </a:p>
        </p:txBody>
      </p:sp>
      <p:sp>
        <p:nvSpPr>
          <p:cNvPr id="6" name="Rectangle 5">
            <a:extLst>
              <a:ext uri="{FF2B5EF4-FFF2-40B4-BE49-F238E27FC236}">
                <a16:creationId xmlns:a16="http://schemas.microsoft.com/office/drawing/2014/main" id="{019B4756-FBC5-4029-AA41-1E62D150A8C4}"/>
              </a:ext>
            </a:extLst>
          </p:cNvPr>
          <p:cNvSpPr/>
          <p:nvPr/>
        </p:nvSpPr>
        <p:spPr>
          <a:xfrm>
            <a:off x="9639540" y="3062733"/>
            <a:ext cx="2552460" cy="1477328"/>
          </a:xfrm>
          <a:prstGeom prst="rect">
            <a:avLst/>
          </a:prstGeom>
          <a:solidFill>
            <a:schemeClr val="accent2"/>
          </a:solidFill>
        </p:spPr>
        <p:txBody>
          <a:bodyPr wrap="square">
            <a:spAutoFit/>
          </a:bodyPr>
          <a:lstStyle/>
          <a:p>
            <a:pPr lvl="0" algn="ctr"/>
            <a:r>
              <a:rPr lang="en-US" b="1" dirty="0">
                <a:solidFill>
                  <a:schemeClr val="bg1"/>
                </a:solidFill>
              </a:rPr>
              <a:t>Preventative</a:t>
            </a:r>
            <a:endParaRPr lang="en-US" dirty="0">
              <a:solidFill>
                <a:schemeClr val="bg1"/>
              </a:solidFill>
            </a:endParaRPr>
          </a:p>
          <a:p>
            <a:pPr lvl="0" algn="ctr"/>
            <a:r>
              <a:rPr lang="en-US" b="1" dirty="0">
                <a:solidFill>
                  <a:schemeClr val="bg1"/>
                </a:solidFill>
              </a:rPr>
              <a:t>Understandable</a:t>
            </a:r>
          </a:p>
          <a:p>
            <a:pPr lvl="0" algn="ctr"/>
            <a:r>
              <a:rPr lang="en-US" b="1" dirty="0">
                <a:solidFill>
                  <a:schemeClr val="bg1"/>
                </a:solidFill>
              </a:rPr>
              <a:t>Observable </a:t>
            </a:r>
          </a:p>
          <a:p>
            <a:pPr lvl="0" algn="ctr"/>
            <a:r>
              <a:rPr lang="en-US" b="1" dirty="0">
                <a:solidFill>
                  <a:schemeClr val="bg1"/>
                </a:solidFill>
              </a:rPr>
              <a:t>Specific &amp; Explicit</a:t>
            </a:r>
          </a:p>
          <a:p>
            <a:pPr lvl="0" algn="ctr"/>
            <a:r>
              <a:rPr lang="en-US" dirty="0">
                <a:solidFill>
                  <a:schemeClr val="bg1"/>
                </a:solidFill>
              </a:rPr>
              <a:t> </a:t>
            </a:r>
            <a:r>
              <a:rPr lang="en-US" b="1" dirty="0">
                <a:solidFill>
                  <a:schemeClr val="bg1"/>
                </a:solidFill>
              </a:rPr>
              <a:t>Self Delivered</a:t>
            </a:r>
            <a:endParaRPr lang="en-US" sz="3200" dirty="0">
              <a:solidFill>
                <a:schemeClr val="bg1"/>
              </a:solidFill>
              <a:effectLst/>
              <a:latin typeface="Poor Richard" panose="02080502050505020702" pitchFamily="18" charset="0"/>
              <a:ea typeface="Poor Richard" panose="02080502050505020702" pitchFamily="18" charset="0"/>
              <a:cs typeface="Times New Roman" panose="02020603050405020304" pitchFamily="18" charset="0"/>
            </a:endParaRPr>
          </a:p>
        </p:txBody>
      </p:sp>
      <p:pic>
        <p:nvPicPr>
          <p:cNvPr id="13" name="Picture 4" descr="Image result for magical gif">
            <a:extLst>
              <a:ext uri="{FF2B5EF4-FFF2-40B4-BE49-F238E27FC236}">
                <a16:creationId xmlns:a16="http://schemas.microsoft.com/office/drawing/2014/main" id="{38F4F2FF-0893-41E4-A7A5-2E60FFEEB9A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90654" y="102269"/>
            <a:ext cx="1997692" cy="138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8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3-17 at 11.01.0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83" y="843208"/>
            <a:ext cx="9840686" cy="5666455"/>
          </a:xfrm>
          <a:prstGeom prst="rect">
            <a:avLst/>
          </a:prstGeom>
        </p:spPr>
      </p:pic>
      <p:sp>
        <p:nvSpPr>
          <p:cNvPr id="11" name="Rounded Rectangle 10"/>
          <p:cNvSpPr/>
          <p:nvPr/>
        </p:nvSpPr>
        <p:spPr>
          <a:xfrm>
            <a:off x="6989471" y="2420086"/>
            <a:ext cx="1341120" cy="3898045"/>
          </a:xfrm>
          <a:prstGeom prst="roundRect">
            <a:avLst/>
          </a:prstGeom>
          <a:noFill/>
          <a:ln w="76200">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a:endParaRPr>
          </a:p>
        </p:txBody>
      </p:sp>
      <p:sp>
        <p:nvSpPr>
          <p:cNvPr id="12" name="TextBox 11"/>
          <p:cNvSpPr txBox="1"/>
          <p:nvPr/>
        </p:nvSpPr>
        <p:spPr>
          <a:xfrm>
            <a:off x="1524001" y="6475412"/>
            <a:ext cx="9143999" cy="338554"/>
          </a:xfrm>
          <a:prstGeom prst="rect">
            <a:avLst/>
          </a:prstGeom>
          <a:noFill/>
        </p:spPr>
        <p:txBody>
          <a:bodyPr wrap="square" rtlCol="0">
            <a:spAutoFit/>
          </a:bodyPr>
          <a:lstStyle/>
          <a:p>
            <a:r>
              <a:rPr lang="en-US" sz="1600" dirty="0">
                <a:latin typeface="Tw Cen MT"/>
              </a:rPr>
              <a:t>C. Alton Lindsay Middle School PBIS Team, C. Alton Lindsay Middle School Hampton City Schools, VA</a:t>
            </a:r>
          </a:p>
        </p:txBody>
      </p:sp>
      <p:sp>
        <p:nvSpPr>
          <p:cNvPr id="5" name="Arrow: Right 4">
            <a:extLst>
              <a:ext uri="{FF2B5EF4-FFF2-40B4-BE49-F238E27FC236}">
                <a16:creationId xmlns:a16="http://schemas.microsoft.com/office/drawing/2014/main" id="{7140E60D-344A-4E38-A1EA-0A5C2B33341C}"/>
              </a:ext>
            </a:extLst>
          </p:cNvPr>
          <p:cNvSpPr/>
          <p:nvPr/>
        </p:nvSpPr>
        <p:spPr>
          <a:xfrm rot="20187813" flipH="1">
            <a:off x="7824349" y="1507987"/>
            <a:ext cx="3636850" cy="2667668"/>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a:t>
            </a:r>
            <a:r>
              <a:rPr lang="en-US" i="1" dirty="0">
                <a:solidFill>
                  <a:schemeClr val="dk1"/>
                </a:solidFill>
              </a:rPr>
              <a:t>Create routines and procedures for the most problematic areas or times.”</a:t>
            </a:r>
          </a:p>
          <a:p>
            <a:endParaRPr lang="en-US" sz="1200" i="1" dirty="0">
              <a:solidFill>
                <a:schemeClr val="dk1"/>
              </a:solidFill>
            </a:endParaRPr>
          </a:p>
        </p:txBody>
      </p:sp>
      <p:sp>
        <p:nvSpPr>
          <p:cNvPr id="4" name="Title 3">
            <a:extLst>
              <a:ext uri="{FF2B5EF4-FFF2-40B4-BE49-F238E27FC236}">
                <a16:creationId xmlns:a16="http://schemas.microsoft.com/office/drawing/2014/main" id="{DCCEE879-96AE-49FE-8BC6-ECA0AF1E654E}"/>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A69BF45B-B95E-443C-A5EA-741782F0D226}"/>
              </a:ext>
            </a:extLst>
          </p:cNvPr>
          <p:cNvSpPr>
            <a:spLocks noGrp="1"/>
          </p:cNvSpPr>
          <p:nvPr>
            <p:ph type="body" idx="1"/>
          </p:nvPr>
        </p:nvSpPr>
        <p:spPr/>
        <p:txBody>
          <a:bodyPr/>
          <a:lstStyle/>
          <a:p>
            <a:endParaRPr lang="en-US" dirty="0"/>
          </a:p>
        </p:txBody>
      </p:sp>
      <p:pic>
        <p:nvPicPr>
          <p:cNvPr id="10" name="Picture 4" descr="Image result for magical gif">
            <a:extLst>
              <a:ext uri="{FF2B5EF4-FFF2-40B4-BE49-F238E27FC236}">
                <a16:creationId xmlns:a16="http://schemas.microsoft.com/office/drawing/2014/main" id="{5D8EEEE8-B2E2-4F35-9378-52F56A34F01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90654" y="102269"/>
            <a:ext cx="1997692" cy="138964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B9F5172-FDE9-44D2-8412-083578278B3D}"/>
              </a:ext>
            </a:extLst>
          </p:cNvPr>
          <p:cNvSpPr/>
          <p:nvPr/>
        </p:nvSpPr>
        <p:spPr>
          <a:xfrm>
            <a:off x="103654" y="-22040"/>
            <a:ext cx="9684780" cy="830997"/>
          </a:xfrm>
          <a:prstGeom prst="rect">
            <a:avLst/>
          </a:prstGeom>
        </p:spPr>
        <p:txBody>
          <a:bodyPr wrap="square">
            <a:spAutoFit/>
          </a:bodyPr>
          <a:lstStyle/>
          <a:p>
            <a:r>
              <a:rPr lang="en-US" sz="4800" b="1" dirty="0">
                <a:ln w="9525">
                  <a:solidFill>
                    <a:schemeClr val="bg1"/>
                  </a:solidFill>
                  <a:prstDash val="solid"/>
                </a:ln>
              </a:rPr>
              <a:t>#6:  Responding to Challenges</a:t>
            </a:r>
          </a:p>
        </p:txBody>
      </p:sp>
    </p:spTree>
    <p:extLst>
      <p:ext uri="{BB962C8B-B14F-4D97-AF65-F5344CB8AC3E}">
        <p14:creationId xmlns:p14="http://schemas.microsoft.com/office/powerpoint/2010/main" val="358557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743B-6601-8E4C-81CA-4C122DC6B510}"/>
              </a:ext>
            </a:extLst>
          </p:cNvPr>
          <p:cNvSpPr>
            <a:spLocks noGrp="1"/>
          </p:cNvSpPr>
          <p:nvPr>
            <p:ph type="title"/>
          </p:nvPr>
        </p:nvSpPr>
        <p:spPr>
          <a:xfrm>
            <a:off x="158337" y="-403497"/>
            <a:ext cx="11875324" cy="1904704"/>
          </a:xfrm>
        </p:spPr>
        <p:txBody>
          <a:bodyPr>
            <a:noAutofit/>
          </a:bodyPr>
          <a:lstStyle/>
          <a:p>
            <a:pPr algn="ctr"/>
            <a:r>
              <a:rPr lang="en-US" sz="4800" b="1" dirty="0"/>
              <a:t>Continuum of Strategies to Respond to Inappropriate Behavior</a:t>
            </a:r>
          </a:p>
        </p:txBody>
      </p:sp>
      <p:sp>
        <p:nvSpPr>
          <p:cNvPr id="3" name="Content Placeholder 2">
            <a:extLst>
              <a:ext uri="{FF2B5EF4-FFF2-40B4-BE49-F238E27FC236}">
                <a16:creationId xmlns:a16="http://schemas.microsoft.com/office/drawing/2014/main" id="{549EF9CD-495B-5A4E-990C-0EAA9E7A922C}"/>
              </a:ext>
            </a:extLst>
          </p:cNvPr>
          <p:cNvSpPr>
            <a:spLocks noGrp="1"/>
          </p:cNvSpPr>
          <p:nvPr>
            <p:ph idx="1"/>
          </p:nvPr>
        </p:nvSpPr>
        <p:spPr>
          <a:xfrm>
            <a:off x="391885" y="1636422"/>
            <a:ext cx="11717383" cy="2040773"/>
          </a:xfrm>
        </p:spPr>
        <p:txBody>
          <a:bodyPr>
            <a:noAutofit/>
          </a:bodyPr>
          <a:lstStyle/>
          <a:p>
            <a:pPr>
              <a:spcBef>
                <a:spcPts val="0"/>
              </a:spcBef>
              <a:spcAft>
                <a:spcPts val="1200"/>
              </a:spcAft>
              <a:buClr>
                <a:schemeClr val="accent2"/>
              </a:buClr>
              <a:buFont typeface="Century Gothic" panose="020B0502020202020204" pitchFamily="34" charset="0"/>
              <a:buChar char="▲"/>
            </a:pPr>
            <a:r>
              <a:rPr lang="en-US" sz="3200" dirty="0"/>
              <a:t>Highly effective teachers have a toolkit of respectful strategies that diminish the frequency, intensity, and/or duration of inappropriate behaviors.  </a:t>
            </a:r>
          </a:p>
          <a:p>
            <a:pPr marL="609585" indent="-541853">
              <a:spcBef>
                <a:spcPts val="0"/>
              </a:spcBef>
              <a:buClr>
                <a:schemeClr val="accent2"/>
              </a:buClr>
              <a:buSzPct val="100000"/>
              <a:buFont typeface="Century Gothic" panose="020B0502020202020204" pitchFamily="34" charset="0"/>
              <a:buChar char="▲"/>
            </a:pPr>
            <a:r>
              <a:rPr lang="en" sz="3200" b="1" dirty="0"/>
              <a:t>Empower students and teach resiliency skills</a:t>
            </a:r>
          </a:p>
          <a:p>
            <a:pPr marL="609585" indent="-541853">
              <a:spcBef>
                <a:spcPts val="0"/>
              </a:spcBef>
              <a:buClr>
                <a:schemeClr val="accent2"/>
              </a:buClr>
              <a:buSzPct val="100000"/>
              <a:buFont typeface="Century Gothic" panose="020B0502020202020204" pitchFamily="34" charset="0"/>
              <a:buChar char="▲"/>
            </a:pPr>
            <a:r>
              <a:rPr lang="en" sz="3200" b="1" dirty="0"/>
              <a:t>Replace learned responses with appropriate behavior</a:t>
            </a:r>
          </a:p>
          <a:p>
            <a:pPr marL="609585" indent="-541853">
              <a:spcBef>
                <a:spcPts val="0"/>
              </a:spcBef>
              <a:buClr>
                <a:schemeClr val="accent2"/>
              </a:buClr>
              <a:buSzPct val="100000"/>
              <a:buFont typeface="Century Gothic" panose="020B0502020202020204" pitchFamily="34" charset="0"/>
              <a:buChar char="▲"/>
            </a:pPr>
            <a:r>
              <a:rPr lang="en" sz="3200" b="1" dirty="0"/>
              <a:t>Helps students regulate their emotions</a:t>
            </a:r>
          </a:p>
          <a:p>
            <a:pPr marL="342891" indent="-342891">
              <a:spcBef>
                <a:spcPts val="0"/>
              </a:spcBef>
              <a:spcAft>
                <a:spcPts val="1200"/>
              </a:spcAft>
            </a:pPr>
            <a:endParaRPr lang="en-US" sz="3200" dirty="0"/>
          </a:p>
        </p:txBody>
      </p:sp>
      <p:sp>
        <p:nvSpPr>
          <p:cNvPr id="5" name="Rectangle 4">
            <a:extLst>
              <a:ext uri="{FF2B5EF4-FFF2-40B4-BE49-F238E27FC236}">
                <a16:creationId xmlns:a16="http://schemas.microsoft.com/office/drawing/2014/main" id="{8089785F-56AA-4009-8ED0-92A35BD4F3A4}"/>
              </a:ext>
            </a:extLst>
          </p:cNvPr>
          <p:cNvSpPr/>
          <p:nvPr/>
        </p:nvSpPr>
        <p:spPr>
          <a:xfrm>
            <a:off x="119042" y="4861449"/>
            <a:ext cx="11953913" cy="1938992"/>
          </a:xfrm>
          <a:prstGeom prst="rect">
            <a:avLst/>
          </a:prstGeom>
          <a:solidFill>
            <a:schemeClr val="accent2"/>
          </a:solidFill>
        </p:spPr>
        <p:txBody>
          <a:bodyPr wrap="none" lIns="91440" tIns="45720" rIns="91440" bIns="45720">
            <a:spAutoFit/>
          </a:bodyPr>
          <a:lstStyle/>
          <a:p>
            <a:pPr algn="ctr"/>
            <a:r>
              <a:rPr lang="en-US" sz="6000" b="1" spc="50" dirty="0">
                <a:ln w="0"/>
                <a:solidFill>
                  <a:schemeClr val="bg2"/>
                </a:solidFill>
                <a:effectLst>
                  <a:innerShdw blurRad="63500" dist="50800" dir="13500000">
                    <a:srgbClr val="000000">
                      <a:alpha val="50000"/>
                    </a:srgbClr>
                  </a:innerShdw>
                </a:effectLst>
              </a:rPr>
              <a:t>Use the </a:t>
            </a:r>
          </a:p>
          <a:p>
            <a:pPr algn="ctr"/>
            <a:r>
              <a:rPr lang="en-US" sz="6000" b="1" spc="50" dirty="0">
                <a:ln w="0"/>
                <a:solidFill>
                  <a:schemeClr val="bg2"/>
                </a:solidFill>
                <a:effectLst>
                  <a:innerShdw blurRad="63500" dist="50800" dir="13500000">
                    <a:srgbClr val="000000">
                      <a:alpha val="50000"/>
                    </a:srgbClr>
                  </a:innerShdw>
                </a:effectLst>
              </a:rPr>
              <a:t>POWER of the Classroom Matrix</a:t>
            </a:r>
          </a:p>
        </p:txBody>
      </p:sp>
      <p:sp>
        <p:nvSpPr>
          <p:cNvPr id="6" name="Arrow: Right 5">
            <a:extLst>
              <a:ext uri="{FF2B5EF4-FFF2-40B4-BE49-F238E27FC236}">
                <a16:creationId xmlns:a16="http://schemas.microsoft.com/office/drawing/2014/main" id="{1E81C78B-FCDA-465A-946C-6D2552B7F3CD}"/>
              </a:ext>
            </a:extLst>
          </p:cNvPr>
          <p:cNvSpPr/>
          <p:nvPr/>
        </p:nvSpPr>
        <p:spPr>
          <a:xfrm rot="20604817" flipH="1">
            <a:off x="7711092" y="4173923"/>
            <a:ext cx="4236098" cy="1498593"/>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tx1"/>
                </a:solidFill>
              </a:rPr>
              <a:t>“</a:t>
            </a:r>
            <a:r>
              <a:rPr lang="en-US" sz="1200" i="1" dirty="0">
                <a:solidFill>
                  <a:schemeClr val="dk1"/>
                </a:solidFill>
              </a:rPr>
              <a:t>Create routines and procedures for the most problematic areas or times.”</a:t>
            </a:r>
          </a:p>
          <a:p>
            <a:endParaRPr lang="en-US" sz="1200" i="1" dirty="0">
              <a:solidFill>
                <a:schemeClr val="dk1"/>
              </a:solidFill>
            </a:endParaRPr>
          </a:p>
        </p:txBody>
      </p:sp>
      <p:pic>
        <p:nvPicPr>
          <p:cNvPr id="7" name="Picture 4" descr="Image result for magical gif">
            <a:extLst>
              <a:ext uri="{FF2B5EF4-FFF2-40B4-BE49-F238E27FC236}">
                <a16:creationId xmlns:a16="http://schemas.microsoft.com/office/drawing/2014/main" id="{3B0CBFD3-0EB2-4119-8919-5A94ED7BE2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756" y="4923219"/>
            <a:ext cx="2481913" cy="994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96365" y="16539"/>
            <a:ext cx="758436" cy="2101645"/>
          </a:xfrm>
          <a:prstGeom prst="downArrow">
            <a:avLst>
              <a:gd name="adj1" fmla="val 50000"/>
              <a:gd name="adj2" fmla="val 5876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p>
        </p:txBody>
      </p:sp>
      <p:graphicFrame>
        <p:nvGraphicFramePr>
          <p:cNvPr id="14" name="Diagram 13"/>
          <p:cNvGraphicFramePr/>
          <p:nvPr>
            <p:extLst>
              <p:ext uri="{D42A27DB-BD31-4B8C-83A1-F6EECF244321}">
                <p14:modId xmlns:p14="http://schemas.microsoft.com/office/powerpoint/2010/main" val="2759113564"/>
              </p:ext>
            </p:extLst>
          </p:nvPr>
        </p:nvGraphicFramePr>
        <p:xfrm>
          <a:off x="4057201" y="267376"/>
          <a:ext cx="3957592" cy="6717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extLst>
              <p:ext uri="{D42A27DB-BD31-4B8C-83A1-F6EECF244321}">
                <p14:modId xmlns:p14="http://schemas.microsoft.com/office/powerpoint/2010/main" val="3028474305"/>
              </p:ext>
            </p:extLst>
          </p:nvPr>
        </p:nvGraphicFramePr>
        <p:xfrm>
          <a:off x="282853" y="87547"/>
          <a:ext cx="3618031" cy="67539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Table 6">
            <a:extLst>
              <a:ext uri="{FF2B5EF4-FFF2-40B4-BE49-F238E27FC236}">
                <a16:creationId xmlns:a16="http://schemas.microsoft.com/office/drawing/2014/main" id="{F60F3BDB-3E03-4088-AD1C-7E1765E18BF4}"/>
              </a:ext>
            </a:extLst>
          </p:cNvPr>
          <p:cNvGraphicFramePr>
            <a:graphicFrameLocks noGrp="1"/>
          </p:cNvGraphicFramePr>
          <p:nvPr>
            <p:extLst>
              <p:ext uri="{D42A27DB-BD31-4B8C-83A1-F6EECF244321}">
                <p14:modId xmlns:p14="http://schemas.microsoft.com/office/powerpoint/2010/main" val="103832691"/>
              </p:ext>
            </p:extLst>
          </p:nvPr>
        </p:nvGraphicFramePr>
        <p:xfrm>
          <a:off x="8375034" y="87547"/>
          <a:ext cx="3690430" cy="6796992"/>
        </p:xfrm>
        <a:graphic>
          <a:graphicData uri="http://schemas.openxmlformats.org/drawingml/2006/table">
            <a:tbl>
              <a:tblPr firstRow="1" bandRow="1">
                <a:tableStyleId>{9DCAF9ED-07DC-4A11-8D7F-57B35C25682E}</a:tableStyleId>
              </a:tblPr>
              <a:tblGrid>
                <a:gridCol w="3690430">
                  <a:extLst>
                    <a:ext uri="{9D8B030D-6E8A-4147-A177-3AD203B41FA5}">
                      <a16:colId xmlns:a16="http://schemas.microsoft.com/office/drawing/2014/main" val="2703549134"/>
                    </a:ext>
                  </a:extLst>
                </a:gridCol>
              </a:tblGrid>
              <a:tr h="104634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kern="1200" dirty="0">
                          <a:effectLst/>
                        </a:rPr>
                        <a:t>ERROR CORRECTION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2800" b="0" i="1" kern="1200" dirty="0">
                          <a:effectLst/>
                        </a:rPr>
                        <a:t>Use brief, contingent, and specific error corrections</a:t>
                      </a:r>
                    </a:p>
                  </a:txBody>
                  <a:tcPr marT="45712" marB="45712"/>
                </a:tc>
                <a:extLst>
                  <a:ext uri="{0D108BD9-81ED-4DB2-BD59-A6C34878D82A}">
                    <a16:rowId xmlns:a16="http://schemas.microsoft.com/office/drawing/2014/main" val="3746948750"/>
                  </a:ext>
                </a:extLst>
              </a:tr>
              <a:tr h="1743916">
                <a:tc>
                  <a:txBody>
                    <a:bodyPr/>
                    <a:lstStyle/>
                    <a:p>
                      <a:pPr algn="ctr"/>
                      <a:r>
                        <a:rPr lang="en-US" sz="2400" b="1" kern="1200" dirty="0">
                          <a:effectLst/>
                        </a:rPr>
                        <a:t>Calm</a:t>
                      </a:r>
                      <a:r>
                        <a:rPr lang="en-US" sz="2400" kern="1200" dirty="0">
                          <a:effectLst/>
                        </a:rPr>
                        <a:t> </a:t>
                      </a:r>
                    </a:p>
                    <a:p>
                      <a:pPr algn="ctr"/>
                      <a:r>
                        <a:rPr lang="en-US" sz="2400" b="1" kern="1200" dirty="0">
                          <a:effectLst/>
                        </a:rPr>
                        <a:t>Consistent</a:t>
                      </a:r>
                      <a:r>
                        <a:rPr lang="en-US" sz="2400" kern="1200" dirty="0">
                          <a:effectLst/>
                        </a:rPr>
                        <a:t> </a:t>
                      </a:r>
                    </a:p>
                    <a:p>
                      <a:pPr algn="ctr"/>
                      <a:r>
                        <a:rPr lang="en-US" sz="2400" b="1" kern="1200" dirty="0">
                          <a:effectLst/>
                        </a:rPr>
                        <a:t>Brief</a:t>
                      </a:r>
                      <a:r>
                        <a:rPr lang="en-US" sz="2400" kern="1200" dirty="0">
                          <a:effectLst/>
                        </a:rPr>
                        <a:t> </a:t>
                      </a:r>
                    </a:p>
                    <a:p>
                      <a:pPr algn="ctr"/>
                      <a:r>
                        <a:rPr lang="en-US" sz="2400" b="1" kern="1200" dirty="0">
                          <a:effectLst/>
                        </a:rPr>
                        <a:t>Immediate</a:t>
                      </a:r>
                      <a:r>
                        <a:rPr lang="en-US" sz="2400" kern="1200" dirty="0">
                          <a:effectLst/>
                        </a:rPr>
                        <a:t> </a:t>
                      </a:r>
                    </a:p>
                    <a:p>
                      <a:pPr algn="ctr"/>
                      <a:r>
                        <a:rPr lang="en-US" sz="2400" b="1" kern="1200" dirty="0">
                          <a:effectLst/>
                        </a:rPr>
                        <a:t>Respectful</a:t>
                      </a:r>
                      <a:r>
                        <a:rPr lang="en-US" sz="2400" kern="1200" dirty="0">
                          <a:effectLst/>
                        </a:rPr>
                        <a:t> </a:t>
                      </a:r>
                    </a:p>
                    <a:p>
                      <a:pPr algn="ctr"/>
                      <a:r>
                        <a:rPr lang="en-US" sz="2400" b="1" kern="1200" dirty="0">
                          <a:effectLst/>
                        </a:rPr>
                        <a:t>Specific</a:t>
                      </a:r>
                      <a:endParaRPr lang="en-US" sz="2400" kern="1200" dirty="0">
                        <a:solidFill>
                          <a:schemeClr val="dk1"/>
                        </a:solidFill>
                        <a:effectLst/>
                        <a:latin typeface="+mn-lt"/>
                        <a:ea typeface="+mn-ea"/>
                        <a:cs typeface="+mn-cs"/>
                      </a:endParaRPr>
                    </a:p>
                  </a:txBody>
                  <a:tcPr marT="45712" marB="45712"/>
                </a:tc>
                <a:extLst>
                  <a:ext uri="{0D108BD9-81ED-4DB2-BD59-A6C34878D82A}">
                    <a16:rowId xmlns:a16="http://schemas.microsoft.com/office/drawing/2014/main" val="2873877035"/>
                  </a:ext>
                </a:extLst>
              </a:tr>
              <a:tr h="1464887">
                <a:tc>
                  <a:txBody>
                    <a:bodyPr/>
                    <a:lstStyle/>
                    <a:p>
                      <a:pPr algn="ctr"/>
                      <a:r>
                        <a:rPr lang="en-US" sz="2400" b="1" kern="1200" dirty="0">
                          <a:solidFill>
                            <a:schemeClr val="dk1"/>
                          </a:solidFill>
                          <a:effectLst/>
                          <a:latin typeface="+mn-lt"/>
                          <a:ea typeface="+mn-ea"/>
                          <a:cs typeface="+mn-cs"/>
                        </a:rPr>
                        <a:t>Prompt </a:t>
                      </a:r>
                    </a:p>
                    <a:p>
                      <a:pPr algn="ctr"/>
                      <a:r>
                        <a:rPr lang="en-US" sz="2400" b="1" kern="1200" dirty="0">
                          <a:solidFill>
                            <a:schemeClr val="dk1"/>
                          </a:solidFill>
                          <a:effectLst/>
                          <a:latin typeface="+mn-lt"/>
                          <a:ea typeface="+mn-ea"/>
                          <a:cs typeface="+mn-cs"/>
                        </a:rPr>
                        <a:t>Redirect </a:t>
                      </a:r>
                    </a:p>
                    <a:p>
                      <a:pPr algn="ctr"/>
                      <a:r>
                        <a:rPr lang="en-US" sz="2400" b="1" kern="1200" dirty="0">
                          <a:solidFill>
                            <a:schemeClr val="dk1"/>
                          </a:solidFill>
                          <a:effectLst/>
                          <a:latin typeface="+mn-lt"/>
                          <a:ea typeface="+mn-ea"/>
                          <a:cs typeface="+mn-cs"/>
                        </a:rPr>
                        <a:t>Re-teach </a:t>
                      </a:r>
                      <a:endParaRPr lang="en-US" sz="2400" kern="1200" dirty="0">
                        <a:solidFill>
                          <a:schemeClr val="dk1"/>
                        </a:solidFill>
                        <a:effectLst/>
                        <a:latin typeface="+mn-lt"/>
                        <a:ea typeface="+mn-ea"/>
                        <a:cs typeface="+mn-cs"/>
                      </a:endParaRPr>
                    </a:p>
                    <a:p>
                      <a:pPr algn="ctr"/>
                      <a:r>
                        <a:rPr lang="en-US" sz="2400" b="1" kern="1200" dirty="0">
                          <a:solidFill>
                            <a:schemeClr val="dk1"/>
                          </a:solidFill>
                          <a:effectLst/>
                          <a:latin typeface="+mn-lt"/>
                          <a:ea typeface="+mn-ea"/>
                          <a:cs typeface="+mn-cs"/>
                        </a:rPr>
                        <a:t>Provide choice </a:t>
                      </a:r>
                    </a:p>
                    <a:p>
                      <a:pPr algn="ctr"/>
                      <a:r>
                        <a:rPr lang="en-US" sz="2400" b="1" kern="1200" dirty="0">
                          <a:solidFill>
                            <a:schemeClr val="dk1"/>
                          </a:solidFill>
                          <a:effectLst/>
                          <a:latin typeface="+mn-lt"/>
                          <a:ea typeface="+mn-ea"/>
                          <a:cs typeface="+mn-cs"/>
                        </a:rPr>
                        <a:t>Conference with the student</a:t>
                      </a:r>
                      <a:endParaRPr lang="en-US" sz="2400" kern="1200" dirty="0">
                        <a:solidFill>
                          <a:schemeClr val="dk1"/>
                        </a:solidFill>
                        <a:effectLst/>
                        <a:latin typeface="+mn-lt"/>
                        <a:ea typeface="+mn-ea"/>
                        <a:cs typeface="+mn-cs"/>
                      </a:endParaRPr>
                    </a:p>
                  </a:txBody>
                  <a:tcPr marT="45712" marB="45712"/>
                </a:tc>
                <a:extLst>
                  <a:ext uri="{0D108BD9-81ED-4DB2-BD59-A6C34878D82A}">
                    <a16:rowId xmlns:a16="http://schemas.microsoft.com/office/drawing/2014/main" val="1404904097"/>
                  </a:ext>
                </a:extLst>
              </a:tr>
            </a:tbl>
          </a:graphicData>
        </a:graphic>
      </p:graphicFrame>
      <p:sp>
        <p:nvSpPr>
          <p:cNvPr id="22" name="U-Turn Arrow 21"/>
          <p:cNvSpPr/>
          <p:nvPr/>
        </p:nvSpPr>
        <p:spPr>
          <a:xfrm>
            <a:off x="3900885" y="-139477"/>
            <a:ext cx="4720602" cy="5482185"/>
          </a:xfrm>
          <a:prstGeom prst="uturnArrow">
            <a:avLst>
              <a:gd name="adj1" fmla="val 7405"/>
              <a:gd name="adj2" fmla="val 10506"/>
              <a:gd name="adj3" fmla="val 12838"/>
              <a:gd name="adj4" fmla="val 14385"/>
              <a:gd name="adj5" fmla="val 962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solidFill>
                <a:schemeClr val="tx1"/>
              </a:solidFill>
            </a:endParaRPr>
          </a:p>
        </p:txBody>
      </p:sp>
      <p:pic>
        <p:nvPicPr>
          <p:cNvPr id="8" name="Picture 7">
            <a:extLst>
              <a:ext uri="{FF2B5EF4-FFF2-40B4-BE49-F238E27FC236}">
                <a16:creationId xmlns:a16="http://schemas.microsoft.com/office/drawing/2014/main" id="{8C2369B4-61E5-4E74-BC57-5621D4DE0A45}"/>
              </a:ext>
            </a:extLst>
          </p:cNvPr>
          <p:cNvPicPr>
            <a:picLocks noChangeAspect="1"/>
          </p:cNvPicPr>
          <p:nvPr/>
        </p:nvPicPr>
        <p:blipFill>
          <a:blip r:embed="rId13"/>
          <a:stretch>
            <a:fillRect/>
          </a:stretch>
        </p:blipFill>
        <p:spPr>
          <a:xfrm>
            <a:off x="10059169" y="3833009"/>
            <a:ext cx="2429773" cy="1509699"/>
          </a:xfrm>
          <a:prstGeom prst="rect">
            <a:avLst/>
          </a:prstGeom>
        </p:spPr>
      </p:pic>
      <p:sp>
        <p:nvSpPr>
          <p:cNvPr id="21" name="U-Turn Arrow 20"/>
          <p:cNvSpPr/>
          <p:nvPr/>
        </p:nvSpPr>
        <p:spPr>
          <a:xfrm flipV="1">
            <a:off x="126536" y="1690731"/>
            <a:ext cx="4511446" cy="5130397"/>
          </a:xfrm>
          <a:prstGeom prst="uturnArrow">
            <a:avLst>
              <a:gd name="adj1" fmla="val 6741"/>
              <a:gd name="adj2" fmla="val 10506"/>
              <a:gd name="adj3" fmla="val 12838"/>
              <a:gd name="adj4" fmla="val 12864"/>
              <a:gd name="adj5" fmla="val 3278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6436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a:extLst>
              <a:ext uri="{FF2B5EF4-FFF2-40B4-BE49-F238E27FC236}">
                <a16:creationId xmlns:a16="http://schemas.microsoft.com/office/drawing/2014/main" id="{7D38ACE7-CDED-4DA2-A259-178C358E5398}"/>
              </a:ext>
            </a:extLst>
          </p:cNvPr>
          <p:cNvSpPr txBox="1"/>
          <p:nvPr/>
        </p:nvSpPr>
        <p:spPr>
          <a:xfrm>
            <a:off x="7783943" y="-48505"/>
            <a:ext cx="7337425" cy="135113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Placeholder 9">
            <a:extLst>
              <a:ext uri="{FF2B5EF4-FFF2-40B4-BE49-F238E27FC236}">
                <a16:creationId xmlns:a16="http://schemas.microsoft.com/office/drawing/2014/main" id="{5B54381D-8ACC-47AE-940D-AEAFC45E047C}"/>
              </a:ext>
            </a:extLst>
          </p:cNvPr>
          <p:cNvPicPr>
            <a:picLocks noGrp="1" noChangeAspect="1"/>
          </p:cNvPicPr>
          <p:nvPr>
            <p:ph type="pic" sz="quarter" idx="10"/>
          </p:nvPr>
        </p:nvPicPr>
        <p:blipFill>
          <a:blip r:embed="rId3"/>
          <a:srcRect l="4783" r="4783"/>
          <a:stretch>
            <a:fillRect/>
          </a:stretch>
        </p:blipFill>
        <p:spPr/>
      </p:pic>
      <p:sp>
        <p:nvSpPr>
          <p:cNvPr id="2" name="Rectangle 1">
            <a:extLst>
              <a:ext uri="{FF2B5EF4-FFF2-40B4-BE49-F238E27FC236}">
                <a16:creationId xmlns:a16="http://schemas.microsoft.com/office/drawing/2014/main" id="{A8BCDD9F-1840-4F97-AB83-F04AA875B518}"/>
              </a:ext>
            </a:extLst>
          </p:cNvPr>
          <p:cNvSpPr/>
          <p:nvPr/>
        </p:nvSpPr>
        <p:spPr>
          <a:xfrm>
            <a:off x="449420" y="0"/>
            <a:ext cx="5610831" cy="10002738"/>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Magic Matrix </a:t>
            </a:r>
          </a:p>
          <a:p>
            <a:pPr algn="ctr"/>
            <a:r>
              <a:rPr lang="en-US" sz="5400" b="1" cap="none" spc="0" dirty="0">
                <a:ln w="0"/>
                <a:solidFill>
                  <a:schemeClr val="tx1"/>
                </a:solidFill>
                <a:effectLst>
                  <a:outerShdw blurRad="38100" dist="19050" dir="2700000" algn="tl" rotWithShape="0">
                    <a:schemeClr val="dk1">
                      <a:alpha val="40000"/>
                    </a:schemeClr>
                  </a:outerShdw>
                </a:effectLst>
              </a:rPr>
              <a:t>for Today</a:t>
            </a:r>
          </a:p>
          <a:p>
            <a:pPr marL="914400" indent="-914400">
              <a:buAutoNum type="arabicPeriod"/>
            </a:pPr>
            <a:r>
              <a:rPr lang="en-US" sz="4000" dirty="0">
                <a:ln w="0"/>
                <a:effectLst>
                  <a:outerShdw blurRad="38100" dist="19050" dir="2700000" algn="tl" rotWithShape="0">
                    <a:schemeClr val="dk1">
                      <a:alpha val="40000"/>
                    </a:schemeClr>
                  </a:outerShdw>
                </a:effectLst>
              </a:rPr>
              <a:t>Framing</a:t>
            </a:r>
          </a:p>
          <a:p>
            <a:pPr marL="914400" indent="-914400">
              <a:buAutoNum type="arabicPeriod"/>
            </a:pPr>
            <a:r>
              <a:rPr lang="en-US" sz="4000" dirty="0">
                <a:ln w="0"/>
                <a:effectLst>
                  <a:outerShdw blurRad="38100" dist="19050" dir="2700000" algn="tl" rotWithShape="0">
                    <a:schemeClr val="dk1">
                      <a:alpha val="40000"/>
                    </a:schemeClr>
                  </a:outerShdw>
                </a:effectLst>
              </a:rPr>
              <a:t>Doing it Together</a:t>
            </a:r>
          </a:p>
          <a:p>
            <a:pPr marL="914400" indent="-914400">
              <a:buAutoNum type="arabicPeriod"/>
            </a:pPr>
            <a:r>
              <a:rPr lang="en-US" sz="4000" dirty="0">
                <a:ln w="0"/>
                <a:effectLst>
                  <a:outerShdw blurRad="38100" dist="19050" dir="2700000" algn="tl" rotWithShape="0">
                    <a:schemeClr val="dk1">
                      <a:alpha val="40000"/>
                    </a:schemeClr>
                  </a:outerShdw>
                </a:effectLst>
              </a:rPr>
              <a:t>Applying </a:t>
            </a:r>
          </a:p>
          <a:p>
            <a:pPr marL="914400" indent="-914400">
              <a:buAutoNum type="arabicPeriod"/>
            </a:pPr>
            <a:r>
              <a:rPr lang="en-US" sz="4000" dirty="0">
                <a:ln w="0"/>
                <a:effectLst>
                  <a:outerShdw blurRad="38100" dist="19050" dir="2700000" algn="tl" rotWithShape="0">
                    <a:schemeClr val="dk1">
                      <a:alpha val="40000"/>
                    </a:schemeClr>
                  </a:outerShdw>
                </a:effectLst>
              </a:rPr>
              <a:t>Acknowledging</a:t>
            </a:r>
          </a:p>
          <a:p>
            <a:pPr marL="914400" indent="-914400">
              <a:buAutoNum type="arabicPeriod"/>
            </a:pPr>
            <a:r>
              <a:rPr lang="en-US" sz="4000" dirty="0">
                <a:ln w="0"/>
                <a:effectLst>
                  <a:outerShdw blurRad="38100" dist="19050" dir="2700000" algn="tl" rotWithShape="0">
                    <a:schemeClr val="dk1">
                      <a:alpha val="40000"/>
                    </a:schemeClr>
                  </a:outerShdw>
                </a:effectLst>
              </a:rPr>
              <a:t>Prompting</a:t>
            </a:r>
          </a:p>
          <a:p>
            <a:pPr marL="914400" indent="-914400">
              <a:buAutoNum type="arabicPeriod"/>
            </a:pPr>
            <a:r>
              <a:rPr lang="en-US" sz="4000" dirty="0">
                <a:ln w="0"/>
                <a:effectLst>
                  <a:outerShdw blurRad="38100" dist="19050" dir="2700000" algn="tl" rotWithShape="0">
                    <a:schemeClr val="dk1">
                      <a:alpha val="40000"/>
                    </a:schemeClr>
                  </a:outerShdw>
                </a:effectLst>
              </a:rPr>
              <a:t>Responding</a:t>
            </a:r>
          </a:p>
          <a:p>
            <a:pPr marL="914400" indent="-914400">
              <a:buAutoNum type="arabicPeriod"/>
            </a:pPr>
            <a:r>
              <a:rPr lang="en-US" sz="4000" dirty="0">
                <a:ln w="0"/>
                <a:effectLst>
                  <a:outerShdw blurRad="38100" dist="19050" dir="2700000" algn="tl" rotWithShape="0">
                    <a:schemeClr val="dk1">
                      <a:alpha val="40000"/>
                    </a:schemeClr>
                  </a:outerShdw>
                </a:effectLst>
              </a:rPr>
              <a:t>Self-Monitoring</a:t>
            </a:r>
          </a:p>
          <a:p>
            <a:pPr marL="914400" indent="-914400">
              <a:buAutoNum type="arabicPeriod"/>
            </a:pPr>
            <a:r>
              <a:rPr lang="en-US" sz="4000" dirty="0">
                <a:ln w="0"/>
                <a:effectLst>
                  <a:outerShdw blurRad="38100" dist="19050" dir="2700000" algn="tl" rotWithShape="0">
                    <a:schemeClr val="dk1">
                      <a:alpha val="40000"/>
                    </a:schemeClr>
                  </a:outerShdw>
                </a:effectLst>
              </a:rPr>
              <a:t>Aligning</a:t>
            </a:r>
          </a:p>
          <a:p>
            <a:pPr marL="914400" indent="-914400" algn="ctr">
              <a:buAutoNum type="arabicPeriod"/>
            </a:pPr>
            <a:endParaRPr lang="en-US" sz="5400" dirty="0">
              <a:ln w="0"/>
              <a:effectLst>
                <a:outerShdw blurRad="38100" dist="19050" dir="2700000" algn="tl" rotWithShape="0">
                  <a:schemeClr val="dk1">
                    <a:alpha val="40000"/>
                  </a:schemeClr>
                </a:outerShdw>
              </a:effectLst>
            </a:endParaRPr>
          </a:p>
          <a:p>
            <a:pPr marL="914400" indent="-914400" algn="ctr">
              <a:buAutoNum type="arabicPeriod"/>
            </a:pPr>
            <a:endParaRPr lang="en-US" sz="5400" dirty="0">
              <a:ln w="0"/>
              <a:effectLst>
                <a:outerShdw blurRad="38100" dist="19050" dir="2700000" algn="tl" rotWithShape="0">
                  <a:schemeClr val="dk1">
                    <a:alpha val="40000"/>
                  </a:schemeClr>
                </a:outerShdw>
              </a:effectLst>
            </a:endParaRPr>
          </a:p>
          <a:p>
            <a:pPr marL="914400" indent="-914400" algn="ctr">
              <a:buAutoNum type="arabicPeriod"/>
            </a:pPr>
            <a:endParaRPr lang="en-US" sz="5400" dirty="0">
              <a:ln w="0"/>
              <a:effectLst>
                <a:outerShdw blurRad="38100" dist="19050" dir="2700000" algn="tl" rotWithShape="0">
                  <a:schemeClr val="dk1">
                    <a:alpha val="40000"/>
                  </a:schemeClr>
                </a:outerShdw>
              </a:effectLst>
            </a:endParaRPr>
          </a:p>
          <a:p>
            <a:pPr marL="914400" indent="-914400" algn="ctr">
              <a:buAutoNum type="arabicPeriod"/>
            </a:pP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0957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03739-34A7-4FDF-884F-1F5C2BA277DA}"/>
              </a:ext>
            </a:extLst>
          </p:cNvPr>
          <p:cNvSpPr/>
          <p:nvPr/>
        </p:nvSpPr>
        <p:spPr>
          <a:xfrm>
            <a:off x="0" y="-33904"/>
            <a:ext cx="9130352" cy="830997"/>
          </a:xfrm>
          <a:prstGeom prst="rect">
            <a:avLst/>
          </a:prstGeom>
        </p:spPr>
        <p:txBody>
          <a:bodyPr wrap="square">
            <a:spAutoFit/>
          </a:bodyPr>
          <a:lstStyle/>
          <a:p>
            <a:r>
              <a:rPr lang="en-US" sz="4800" b="1" dirty="0">
                <a:ln w="9525">
                  <a:solidFill>
                    <a:schemeClr val="bg1"/>
                  </a:solidFill>
                  <a:prstDash val="solid"/>
                </a:ln>
              </a:rPr>
              <a:t>STEP 7</a:t>
            </a:r>
            <a:r>
              <a:rPr lang="en-US" sz="4800" dirty="0">
                <a:ln w="9525">
                  <a:solidFill>
                    <a:schemeClr val="bg1"/>
                  </a:solidFill>
                  <a:prstDash val="solid"/>
                </a:ln>
              </a:rPr>
              <a:t>:  </a:t>
            </a:r>
            <a:r>
              <a:rPr lang="en-US" sz="4800" b="1" dirty="0">
                <a:ln w="9525">
                  <a:solidFill>
                    <a:schemeClr val="bg1"/>
                  </a:solidFill>
                  <a:prstDash val="solid"/>
                </a:ln>
              </a:rPr>
              <a:t>Self-Monitor</a:t>
            </a:r>
          </a:p>
        </p:txBody>
      </p:sp>
      <p:pic>
        <p:nvPicPr>
          <p:cNvPr id="10" name="Picture 4" descr="Image result for magical gif">
            <a:extLst>
              <a:ext uri="{FF2B5EF4-FFF2-40B4-BE49-F238E27FC236}">
                <a16:creationId xmlns:a16="http://schemas.microsoft.com/office/drawing/2014/main" id="{60E42ABE-B7B8-450C-A860-645DB99BF9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0654" y="102269"/>
            <a:ext cx="1997692" cy="1389648"/>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86EDE6F-5F00-426E-BDD8-B4D299AFA133}"/>
              </a:ext>
            </a:extLst>
          </p:cNvPr>
          <p:cNvSpPr/>
          <p:nvPr/>
        </p:nvSpPr>
        <p:spPr>
          <a:xfrm flipH="1">
            <a:off x="5791141" y="-37207"/>
            <a:ext cx="4236098" cy="2286265"/>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dk1"/>
                </a:solidFill>
              </a:rPr>
              <a:t>“Promote self-managed  or student-guided schedules and routines.”</a:t>
            </a:r>
          </a:p>
          <a:p>
            <a:endParaRPr lang="en-US" sz="1200" i="1" dirty="0">
              <a:solidFill>
                <a:schemeClr val="dk1"/>
              </a:solidFill>
            </a:endParaRPr>
          </a:p>
        </p:txBody>
      </p:sp>
      <p:sp>
        <p:nvSpPr>
          <p:cNvPr id="4" name="Rectangle 3">
            <a:extLst>
              <a:ext uri="{FF2B5EF4-FFF2-40B4-BE49-F238E27FC236}">
                <a16:creationId xmlns:a16="http://schemas.microsoft.com/office/drawing/2014/main" id="{D8CB91B4-4097-4D44-B2E0-86371FED0478}"/>
              </a:ext>
            </a:extLst>
          </p:cNvPr>
          <p:cNvSpPr/>
          <p:nvPr/>
        </p:nvSpPr>
        <p:spPr>
          <a:xfrm>
            <a:off x="103654" y="651628"/>
            <a:ext cx="5283924" cy="2246769"/>
          </a:xfrm>
          <a:prstGeom prst="rect">
            <a:avLst/>
          </a:prstGeom>
        </p:spPr>
        <p:txBody>
          <a:bodyPr wrap="square">
            <a:spAutoFit/>
          </a:bodyPr>
          <a:lstStyle/>
          <a:p>
            <a:r>
              <a:rPr lang="en-US" sz="2800" dirty="0">
                <a:latin typeface="Century Gothic" panose="020B0502020202020204" pitchFamily="34" charset="0"/>
                <a:ea typeface="Times New Roman" panose="02020603050405020304" pitchFamily="18" charset="0"/>
                <a:cs typeface="Calibri" panose="020F0502020204030204" pitchFamily="34" charset="0"/>
              </a:rPr>
              <a:t>Self-Management and self-evaluation allowing initiation to be prompted by normal events rather than relying on teacher prompts. </a:t>
            </a:r>
            <a:endParaRPr lang="en-US" sz="2800" dirty="0"/>
          </a:p>
        </p:txBody>
      </p:sp>
      <p:pic>
        <p:nvPicPr>
          <p:cNvPr id="1032" name="Picture 8" descr="Image result for Social Emotional Learning">
            <a:extLst>
              <a:ext uri="{FF2B5EF4-FFF2-40B4-BE49-F238E27FC236}">
                <a16:creationId xmlns:a16="http://schemas.microsoft.com/office/drawing/2014/main" id="{76771BDA-8E30-4219-AC11-81D47B313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272" y="2237039"/>
            <a:ext cx="3985728" cy="41430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80699E-5D94-4CEE-A1B7-309500341BD1}"/>
              </a:ext>
            </a:extLst>
          </p:cNvPr>
          <p:cNvPicPr>
            <a:picLocks noChangeAspect="1"/>
          </p:cNvPicPr>
          <p:nvPr/>
        </p:nvPicPr>
        <p:blipFill>
          <a:blip r:embed="rId5"/>
          <a:stretch>
            <a:fillRect/>
          </a:stretch>
        </p:blipFill>
        <p:spPr>
          <a:xfrm>
            <a:off x="103654" y="2913375"/>
            <a:ext cx="3850037" cy="4042866"/>
          </a:xfrm>
          <a:prstGeom prst="rect">
            <a:avLst/>
          </a:prstGeom>
        </p:spPr>
      </p:pic>
      <p:pic>
        <p:nvPicPr>
          <p:cNvPr id="13" name="Google Shape;1471;p165">
            <a:extLst>
              <a:ext uri="{FF2B5EF4-FFF2-40B4-BE49-F238E27FC236}">
                <a16:creationId xmlns:a16="http://schemas.microsoft.com/office/drawing/2014/main" id="{62CAB707-A4ED-48B9-B8A0-DCF254891B81}"/>
              </a:ext>
            </a:extLst>
          </p:cNvPr>
          <p:cNvPicPr preferRelativeResize="0"/>
          <p:nvPr/>
        </p:nvPicPr>
        <p:blipFill rotWithShape="1">
          <a:blip r:embed="rId6">
            <a:alphaModFix/>
          </a:blip>
          <a:srcRect/>
          <a:stretch/>
        </p:blipFill>
        <p:spPr>
          <a:xfrm>
            <a:off x="4374014" y="2466973"/>
            <a:ext cx="3782308" cy="4489268"/>
          </a:xfrm>
          <a:prstGeom prst="rect">
            <a:avLst/>
          </a:prstGeom>
          <a:noFill/>
          <a:ln>
            <a:noFill/>
          </a:ln>
        </p:spPr>
      </p:pic>
      <p:sp>
        <p:nvSpPr>
          <p:cNvPr id="2" name="Rectangle 1">
            <a:extLst>
              <a:ext uri="{FF2B5EF4-FFF2-40B4-BE49-F238E27FC236}">
                <a16:creationId xmlns:a16="http://schemas.microsoft.com/office/drawing/2014/main" id="{7EFBE57B-C5BD-4380-BA6D-313B2473D08D}"/>
              </a:ext>
            </a:extLst>
          </p:cNvPr>
          <p:cNvSpPr/>
          <p:nvPr/>
        </p:nvSpPr>
        <p:spPr>
          <a:xfrm>
            <a:off x="8009099" y="6150114"/>
            <a:ext cx="1651414" cy="707886"/>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Salinas </a:t>
            </a:r>
          </a:p>
          <a:p>
            <a:pPr algn="ctr"/>
            <a:r>
              <a:rPr lang="en-US" sz="2000" b="0" cap="none" spc="0" dirty="0">
                <a:ln w="0"/>
                <a:solidFill>
                  <a:schemeClr val="tx1"/>
                </a:solidFill>
                <a:effectLst>
                  <a:outerShdw blurRad="38100" dist="19050" dir="2700000" algn="tl" rotWithShape="0">
                    <a:schemeClr val="dk1">
                      <a:alpha val="40000"/>
                    </a:schemeClr>
                  </a:outerShdw>
                </a:effectLst>
              </a:rPr>
              <a:t>High School</a:t>
            </a:r>
          </a:p>
        </p:txBody>
      </p:sp>
      <p:pic>
        <p:nvPicPr>
          <p:cNvPr id="2052" name="Picture 4" descr="Related image">
            <a:extLst>
              <a:ext uri="{FF2B5EF4-FFF2-40B4-BE49-F238E27FC236}">
                <a16:creationId xmlns:a16="http://schemas.microsoft.com/office/drawing/2014/main" id="{2EB245D7-3928-4D1C-A7EF-D0793482BE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91" y="4675756"/>
            <a:ext cx="4197844" cy="218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0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anim calcmode="lin" valueType="num">
                                      <p:cBhvr>
                                        <p:cTn id="12" dur="1000" fill="hold"/>
                                        <p:tgtEl>
                                          <p:spTgt spid="2052"/>
                                        </p:tgtEl>
                                        <p:attrNameLst>
                                          <p:attrName>ppt_x</p:attrName>
                                        </p:attrNameLst>
                                      </p:cBhvr>
                                      <p:tavLst>
                                        <p:tav tm="0">
                                          <p:val>
                                            <p:strVal val="#ppt_x"/>
                                          </p:val>
                                        </p:tav>
                                        <p:tav tm="100000">
                                          <p:val>
                                            <p:strVal val="#ppt_x"/>
                                          </p:val>
                                        </p:tav>
                                      </p:tavLst>
                                    </p:anim>
                                    <p:anim calcmode="lin" valueType="num">
                                      <p:cBhvr>
                                        <p:cTn id="1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a:extLst>
              <a:ext uri="{FF2B5EF4-FFF2-40B4-BE49-F238E27FC236}">
                <a16:creationId xmlns:a16="http://schemas.microsoft.com/office/drawing/2014/main" id="{7D38ACE7-CDED-4DA2-A259-178C358E5398}"/>
              </a:ext>
            </a:extLst>
          </p:cNvPr>
          <p:cNvSpPr txBox="1"/>
          <p:nvPr/>
        </p:nvSpPr>
        <p:spPr>
          <a:xfrm>
            <a:off x="7783943" y="-48505"/>
            <a:ext cx="7337425" cy="135113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Placeholder 9">
            <a:extLst>
              <a:ext uri="{FF2B5EF4-FFF2-40B4-BE49-F238E27FC236}">
                <a16:creationId xmlns:a16="http://schemas.microsoft.com/office/drawing/2014/main" id="{5B54381D-8ACC-47AE-940D-AEAFC45E047C}"/>
              </a:ext>
            </a:extLst>
          </p:cNvPr>
          <p:cNvPicPr>
            <a:picLocks noGrp="1" noChangeAspect="1"/>
          </p:cNvPicPr>
          <p:nvPr>
            <p:ph type="pic" sz="quarter" idx="10"/>
          </p:nvPr>
        </p:nvPicPr>
        <p:blipFill>
          <a:blip r:embed="rId3"/>
          <a:srcRect l="4783" r="4783"/>
          <a:stretch>
            <a:fillRect/>
          </a:stretch>
        </p:blipFill>
        <p:spPr/>
      </p:pic>
      <p:sp>
        <p:nvSpPr>
          <p:cNvPr id="3" name="Rectangle 2">
            <a:extLst>
              <a:ext uri="{FF2B5EF4-FFF2-40B4-BE49-F238E27FC236}">
                <a16:creationId xmlns:a16="http://schemas.microsoft.com/office/drawing/2014/main" id="{417FAFE2-350F-4274-BE32-A3226FF36BA6}"/>
              </a:ext>
            </a:extLst>
          </p:cNvPr>
          <p:cNvSpPr/>
          <p:nvPr/>
        </p:nvSpPr>
        <p:spPr>
          <a:xfrm>
            <a:off x="92209" y="1225689"/>
            <a:ext cx="6263194" cy="5632311"/>
          </a:xfrm>
          <a:prstGeom prst="rect">
            <a:avLst/>
          </a:prstGeom>
          <a:noFill/>
        </p:spPr>
        <p:txBody>
          <a:bodyPr wrap="square" lIns="91440" tIns="45720" rIns="91440" bIns="45720">
            <a:spAutoFit/>
          </a:bodyPr>
          <a:lstStyle/>
          <a:p>
            <a:pPr algn="ctr"/>
            <a:r>
              <a:rPr lang="en-US" sz="4000" b="0" i="1" cap="none" spc="0" dirty="0">
                <a:ln w="0"/>
                <a:solidFill>
                  <a:schemeClr val="tx1"/>
                </a:solidFill>
                <a:effectLst>
                  <a:outerShdw blurRad="38100" dist="19050" dir="2700000" algn="tl" rotWithShape="0">
                    <a:schemeClr val="dk1">
                      <a:alpha val="40000"/>
                    </a:schemeClr>
                  </a:outerShdw>
                </a:effectLst>
              </a:rPr>
              <a:t>Use your matrix as a tool for alignment</a:t>
            </a:r>
          </a:p>
          <a:p>
            <a:pPr algn="ctr"/>
            <a:endParaRPr lang="en-US" sz="4000" b="0" i="1" cap="none" spc="0" dirty="0">
              <a:ln w="0"/>
              <a:solidFill>
                <a:schemeClr val="tx1"/>
              </a:solidFill>
              <a:effectLst>
                <a:outerShdw blurRad="38100" dist="19050" dir="2700000" algn="tl" rotWithShape="0">
                  <a:schemeClr val="dk1">
                    <a:alpha val="40000"/>
                  </a:schemeClr>
                </a:outerShdw>
              </a:effectLst>
            </a:endParaRPr>
          </a:p>
          <a:p>
            <a:pPr algn="ctr"/>
            <a:r>
              <a:rPr lang="en-US" sz="4000" i="1" dirty="0">
                <a:ln w="0"/>
                <a:effectLst>
                  <a:outerShdw blurRad="38100" dist="19050" dir="2700000" algn="tl" rotWithShape="0">
                    <a:schemeClr val="dk1">
                      <a:alpha val="40000"/>
                    </a:schemeClr>
                  </a:outerShdw>
                </a:effectLst>
              </a:rPr>
              <a:t>Consolidate language into one document (framework)</a:t>
            </a:r>
          </a:p>
          <a:p>
            <a:pPr algn="ctr"/>
            <a:endParaRPr lang="en-US" sz="4000" i="1" dirty="0">
              <a:ln w="0"/>
              <a:effectLst>
                <a:outerShdw blurRad="38100" dist="19050" dir="2700000" algn="tl" rotWithShape="0">
                  <a:schemeClr val="dk1">
                    <a:alpha val="40000"/>
                  </a:schemeClr>
                </a:outerShdw>
              </a:effectLst>
            </a:endParaRPr>
          </a:p>
          <a:p>
            <a:pPr algn="ctr"/>
            <a:r>
              <a:rPr lang="en-US" sz="4000" b="0" i="1" cap="none" spc="0" dirty="0">
                <a:ln w="0"/>
                <a:solidFill>
                  <a:schemeClr val="tx1"/>
                </a:solidFill>
                <a:effectLst>
                  <a:outerShdw blurRad="38100" dist="19050" dir="2700000" algn="tl" rotWithShape="0">
                    <a:schemeClr val="dk1">
                      <a:alpha val="40000"/>
                    </a:schemeClr>
                  </a:outerShdw>
                </a:effectLst>
              </a:rPr>
              <a:t>Crosswalk initiatives and map </a:t>
            </a:r>
            <a:r>
              <a:rPr lang="en-US" sz="4000" i="1" dirty="0">
                <a:ln w="0"/>
                <a:effectLst>
                  <a:outerShdw blurRad="38100" dist="19050" dir="2700000" algn="tl" rotWithShape="0">
                    <a:schemeClr val="dk1">
                      <a:alpha val="40000"/>
                    </a:schemeClr>
                  </a:outerShdw>
                </a:effectLst>
              </a:rPr>
              <a:t>expectations</a:t>
            </a:r>
            <a:r>
              <a:rPr lang="en-US" sz="4000" b="0" i="1"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a:extLst>
              <a:ext uri="{FF2B5EF4-FFF2-40B4-BE49-F238E27FC236}">
                <a16:creationId xmlns:a16="http://schemas.microsoft.com/office/drawing/2014/main" id="{621BD372-2EC1-40DE-8A22-4030AFDC47CC}"/>
              </a:ext>
            </a:extLst>
          </p:cNvPr>
          <p:cNvSpPr/>
          <p:nvPr/>
        </p:nvSpPr>
        <p:spPr>
          <a:xfrm>
            <a:off x="337499" y="131064"/>
            <a:ext cx="9130352" cy="830997"/>
          </a:xfrm>
          <a:prstGeom prst="rect">
            <a:avLst/>
          </a:prstGeom>
        </p:spPr>
        <p:txBody>
          <a:bodyPr wrap="square">
            <a:spAutoFit/>
          </a:bodyPr>
          <a:lstStyle/>
          <a:p>
            <a:r>
              <a:rPr lang="en-US" sz="4800" b="1" dirty="0">
                <a:ln w="9525">
                  <a:solidFill>
                    <a:schemeClr val="bg1"/>
                  </a:solidFill>
                  <a:prstDash val="solid"/>
                </a:ln>
              </a:rPr>
              <a:t>STEP 8:  Alignment</a:t>
            </a:r>
          </a:p>
        </p:txBody>
      </p:sp>
    </p:spTree>
    <p:extLst>
      <p:ext uri="{BB962C8B-B14F-4D97-AF65-F5344CB8AC3E}">
        <p14:creationId xmlns:p14="http://schemas.microsoft.com/office/powerpoint/2010/main" val="21476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2" name="Picture 11" descr="Image result for blue pyramid art">
            <a:extLst>
              <a:ext uri="{FF2B5EF4-FFF2-40B4-BE49-F238E27FC236}">
                <a16:creationId xmlns:a16="http://schemas.microsoft.com/office/drawing/2014/main" id="{FCB4F8C4-07FA-44C9-AA26-CB69B85A0A9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345" y="28357"/>
            <a:ext cx="12032673" cy="67540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72" name="Google Shape;1572;p117"/>
          <p:cNvSpPr txBox="1">
            <a:spLocks noGrp="1"/>
          </p:cNvSpPr>
          <p:nvPr>
            <p:ph type="sldNum" idx="4294967295"/>
          </p:nvPr>
        </p:nvSpPr>
        <p:spPr>
          <a:xfrm>
            <a:off x="8534400" y="6356351"/>
            <a:ext cx="2133600" cy="365125"/>
          </a:xfrm>
          <a:prstGeom prst="rect">
            <a:avLst/>
          </a:prstGeom>
        </p:spPr>
        <p:txBody>
          <a:bodyPr spcFirstLastPara="1" vert="horz" wrap="square" lIns="91425" tIns="45700" rIns="91425" bIns="45700" rtlCol="0" anchor="ctr" anchorCtr="0">
            <a:noAutofit/>
          </a:bodyPr>
          <a:lstStyle/>
          <a:p>
            <a:pPr>
              <a:buClr>
                <a:srgbClr val="889DAF"/>
              </a:buClr>
              <a:buSzPts val="300"/>
            </a:pPr>
            <a:fld id="{00000000-1234-1234-1234-123412341234}" type="slidenum">
              <a:rPr lang="en-US"/>
              <a:pPr>
                <a:buClr>
                  <a:srgbClr val="889DAF"/>
                </a:buClr>
                <a:buSzPts val="300"/>
              </a:pPr>
              <a:t>22</a:t>
            </a:fld>
            <a:endParaRPr dirty="0"/>
          </a:p>
        </p:txBody>
      </p:sp>
      <p:sp>
        <p:nvSpPr>
          <p:cNvPr id="1571" name="Google Shape;1571;p117"/>
          <p:cNvSpPr txBox="1"/>
          <p:nvPr/>
        </p:nvSpPr>
        <p:spPr>
          <a:xfrm>
            <a:off x="445674" y="1593124"/>
            <a:ext cx="5271247" cy="2948139"/>
          </a:xfrm>
          <a:prstGeom prst="rect">
            <a:avLst/>
          </a:prstGeom>
          <a:solidFill>
            <a:schemeClr val="bg2"/>
          </a:solidFill>
          <a:ln>
            <a:noFill/>
          </a:ln>
          <a:scene3d>
            <a:camera prst="orthographicFront"/>
            <a:lightRig rig="threePt" dir="t"/>
          </a:scene3d>
          <a:sp3d>
            <a:bevelT prst="angle"/>
          </a:sp3d>
        </p:spPr>
        <p:txBody>
          <a:bodyPr spcFirstLastPara="1" wrap="square" lIns="91425" tIns="91425" rIns="91425" bIns="91425" anchor="t" anchorCtr="0">
            <a:noAutofit/>
          </a:bodyPr>
          <a:lstStyle/>
          <a:p>
            <a:pPr marL="57150"/>
            <a:r>
              <a:rPr lang="en-US" sz="2800" dirty="0">
                <a:ea typeface="Verdana"/>
                <a:cs typeface="Verdana"/>
                <a:sym typeface="Verdana"/>
              </a:rPr>
              <a:t>Meet needs of the whole child:</a:t>
            </a:r>
            <a:endParaRPr sz="2800" dirty="0">
              <a:ea typeface="Verdana"/>
              <a:cs typeface="Verdana"/>
              <a:sym typeface="Verdana"/>
            </a:endParaRPr>
          </a:p>
          <a:p>
            <a:pPr marL="742950" indent="-381000">
              <a:buSzPts val="2400"/>
              <a:buFont typeface="Verdana"/>
              <a:buChar char="●"/>
            </a:pPr>
            <a:r>
              <a:rPr lang="en-US" sz="2800" dirty="0">
                <a:ea typeface="Verdana"/>
                <a:cs typeface="Verdana"/>
                <a:sym typeface="Verdana"/>
              </a:rPr>
              <a:t>Behavior</a:t>
            </a:r>
          </a:p>
          <a:p>
            <a:pPr marL="742950" indent="-381000">
              <a:buSzPts val="2400"/>
              <a:buFont typeface="Verdana"/>
              <a:buChar char="●"/>
            </a:pPr>
            <a:r>
              <a:rPr lang="en-US" sz="2800" dirty="0">
                <a:ea typeface="Verdana"/>
                <a:cs typeface="Verdana"/>
                <a:sym typeface="Verdana"/>
              </a:rPr>
              <a:t>Social Emotional</a:t>
            </a:r>
            <a:endParaRPr sz="2800" dirty="0">
              <a:ea typeface="Verdana"/>
              <a:cs typeface="Verdana"/>
              <a:sym typeface="Verdana"/>
            </a:endParaRPr>
          </a:p>
          <a:p>
            <a:pPr marL="742950" indent="-381000">
              <a:buSzPts val="2400"/>
              <a:buFont typeface="Verdana"/>
              <a:buChar char="●"/>
            </a:pPr>
            <a:r>
              <a:rPr lang="en-US" sz="2800" dirty="0">
                <a:ea typeface="Verdana"/>
                <a:cs typeface="Verdana"/>
                <a:sym typeface="Verdana"/>
              </a:rPr>
              <a:t>Academics</a:t>
            </a:r>
            <a:endParaRPr sz="2800" dirty="0">
              <a:ea typeface="Verdana"/>
              <a:cs typeface="Verdana"/>
              <a:sym typeface="Verdana"/>
            </a:endParaRPr>
          </a:p>
          <a:p>
            <a:pPr marL="742950" indent="-381000">
              <a:buSzPts val="2400"/>
              <a:buFont typeface="Verdana"/>
              <a:buChar char="●"/>
            </a:pPr>
            <a:r>
              <a:rPr lang="en-US" sz="2800" dirty="0">
                <a:ea typeface="Verdana"/>
                <a:cs typeface="Verdana"/>
                <a:sym typeface="Verdana"/>
              </a:rPr>
              <a:t>Mental Wellness</a:t>
            </a:r>
            <a:endParaRPr sz="2800" dirty="0">
              <a:ea typeface="Verdana"/>
              <a:cs typeface="Verdana"/>
              <a:sym typeface="Verdana"/>
            </a:endParaRPr>
          </a:p>
          <a:p>
            <a:endParaRPr sz="2400" dirty="0">
              <a:latin typeface="Verdana"/>
              <a:ea typeface="Verdana"/>
              <a:cs typeface="Verdana"/>
              <a:sym typeface="Verdana"/>
            </a:endParaRPr>
          </a:p>
          <a:p>
            <a:endParaRPr sz="2400" b="1" dirty="0">
              <a:latin typeface="Verdana"/>
              <a:ea typeface="Verdana"/>
              <a:cs typeface="Verdana"/>
              <a:sym typeface="Verdana"/>
            </a:endParaRPr>
          </a:p>
        </p:txBody>
      </p:sp>
      <p:sp>
        <p:nvSpPr>
          <p:cNvPr id="1576" name="Google Shape;1576;p117"/>
          <p:cNvSpPr txBox="1"/>
          <p:nvPr/>
        </p:nvSpPr>
        <p:spPr>
          <a:xfrm>
            <a:off x="7375392" y="1593124"/>
            <a:ext cx="4303500" cy="3024979"/>
          </a:xfrm>
          <a:prstGeom prst="rect">
            <a:avLst/>
          </a:prstGeom>
          <a:solidFill>
            <a:schemeClr val="bg2"/>
          </a:solidFill>
          <a:ln w="9525" cap="flat" cmpd="sng">
            <a:solidFill>
              <a:srgbClr val="000000"/>
            </a:solidFill>
            <a:prstDash val="solid"/>
            <a:round/>
            <a:headEnd type="none" w="sm" len="sm"/>
            <a:tailEnd type="none" w="sm" len="sm"/>
          </a:ln>
          <a:scene3d>
            <a:camera prst="orthographicFront"/>
            <a:lightRig rig="threePt" dir="t"/>
          </a:scene3d>
          <a:sp3d>
            <a:bevelT prst="angle"/>
          </a:sp3d>
        </p:spPr>
        <p:txBody>
          <a:bodyPr spcFirstLastPara="1" wrap="square" lIns="91425" tIns="91425" rIns="91425" bIns="91425" anchor="t" anchorCtr="0">
            <a:noAutofit/>
          </a:bodyPr>
          <a:lstStyle/>
          <a:p>
            <a:pPr marL="57150"/>
            <a:r>
              <a:rPr lang="en-US" sz="2800" dirty="0">
                <a:ea typeface="Verdana"/>
                <a:cs typeface="Verdana"/>
                <a:sym typeface="Verdana"/>
              </a:rPr>
              <a:t>Additional Lenses:  </a:t>
            </a:r>
            <a:endParaRPr sz="2800" dirty="0">
              <a:ea typeface="Verdana"/>
              <a:cs typeface="Verdana"/>
              <a:sym typeface="Verdana"/>
            </a:endParaRPr>
          </a:p>
          <a:p>
            <a:pPr marL="1085850" indent="-381000">
              <a:buSzPts val="2400"/>
              <a:buFont typeface="Verdana"/>
              <a:buChar char="●"/>
            </a:pPr>
            <a:r>
              <a:rPr lang="en-US" sz="2800" dirty="0">
                <a:ea typeface="Verdana"/>
                <a:cs typeface="Verdana"/>
                <a:sym typeface="Verdana"/>
              </a:rPr>
              <a:t>Trauma informed </a:t>
            </a:r>
            <a:endParaRPr sz="2800" dirty="0">
              <a:ea typeface="Verdana"/>
              <a:cs typeface="Verdana"/>
              <a:sym typeface="Verdana"/>
            </a:endParaRPr>
          </a:p>
          <a:p>
            <a:pPr marL="1085850" indent="-381000">
              <a:buSzPts val="2400"/>
              <a:buFont typeface="Verdana"/>
              <a:buChar char="●"/>
            </a:pPr>
            <a:r>
              <a:rPr lang="en-US" sz="2800" dirty="0">
                <a:ea typeface="Verdana"/>
                <a:cs typeface="Verdana"/>
                <a:sym typeface="Verdana"/>
              </a:rPr>
              <a:t>Culturally responsive</a:t>
            </a:r>
            <a:endParaRPr sz="2800" dirty="0">
              <a:ea typeface="Verdana"/>
              <a:cs typeface="Verdana"/>
              <a:sym typeface="Verdana"/>
            </a:endParaRPr>
          </a:p>
          <a:p>
            <a:pPr marL="1085850" indent="-381000">
              <a:buSzPts val="2400"/>
              <a:buFont typeface="Verdana"/>
              <a:buChar char="●"/>
            </a:pPr>
            <a:r>
              <a:rPr lang="en-US" sz="2800" dirty="0">
                <a:ea typeface="Verdana"/>
                <a:cs typeface="Verdana"/>
                <a:sym typeface="Verdana"/>
              </a:rPr>
              <a:t>Equitable practices</a:t>
            </a:r>
            <a:endParaRPr sz="2800" dirty="0">
              <a:ea typeface="Verdana"/>
              <a:cs typeface="Verdana"/>
              <a:sym typeface="Verdana"/>
            </a:endParaRPr>
          </a:p>
          <a:p>
            <a:endParaRPr sz="2400" b="1" dirty="0">
              <a:latin typeface="Verdana"/>
              <a:ea typeface="Verdana"/>
              <a:cs typeface="Verdana"/>
              <a:sym typeface="Verdana"/>
            </a:endParaRPr>
          </a:p>
          <a:p>
            <a:endParaRPr dirty="0">
              <a:latin typeface="Calibri Regular"/>
            </a:endParaRPr>
          </a:p>
        </p:txBody>
      </p:sp>
      <p:sp>
        <p:nvSpPr>
          <p:cNvPr id="2" name="TextBox 1"/>
          <p:cNvSpPr txBox="1"/>
          <p:nvPr/>
        </p:nvSpPr>
        <p:spPr>
          <a:xfrm>
            <a:off x="445674" y="6079646"/>
            <a:ext cx="11233218" cy="523220"/>
          </a:xfrm>
          <a:prstGeom prst="rect">
            <a:avLst/>
          </a:prstGeom>
          <a:solidFill>
            <a:schemeClr val="bg2"/>
          </a:solidFill>
          <a:ln>
            <a:noFill/>
          </a:ln>
          <a:scene3d>
            <a:camera prst="orthographicFront"/>
            <a:lightRig rig="threePt" dir="t"/>
          </a:scene3d>
          <a:sp3d>
            <a:bevelT prst="angle"/>
          </a:sp3d>
        </p:spPr>
        <p:txBody>
          <a:bodyPr wrap="square" rtlCol="0">
            <a:spAutoFit/>
          </a:bodyPr>
          <a:lstStyle/>
          <a:p>
            <a:pPr algn="ctr"/>
            <a:r>
              <a:rPr lang="en-US" sz="2800" dirty="0"/>
              <a:t>MTSS, YMHFA, Restorative Practices, Trauma Informed </a:t>
            </a:r>
          </a:p>
        </p:txBody>
      </p:sp>
      <p:sp>
        <p:nvSpPr>
          <p:cNvPr id="4" name="Title 3">
            <a:extLst>
              <a:ext uri="{FF2B5EF4-FFF2-40B4-BE49-F238E27FC236}">
                <a16:creationId xmlns:a16="http://schemas.microsoft.com/office/drawing/2014/main" id="{C73A5FAA-FE00-4FED-A478-1F254F8EE64E}"/>
              </a:ext>
            </a:extLst>
          </p:cNvPr>
          <p:cNvSpPr>
            <a:spLocks noGrp="1"/>
          </p:cNvSpPr>
          <p:nvPr>
            <p:ph type="title"/>
          </p:nvPr>
        </p:nvSpPr>
        <p:spPr>
          <a:xfrm>
            <a:off x="276625" y="255134"/>
            <a:ext cx="11618259" cy="1036850"/>
          </a:xfrm>
          <a:solidFill>
            <a:schemeClr val="accent2"/>
          </a:solidFill>
          <a:scene3d>
            <a:camera prst="orthographicFront"/>
            <a:lightRig rig="threePt" dir="t"/>
          </a:scene3d>
          <a:sp3d>
            <a:bevelT prst="angle"/>
          </a:sp3d>
        </p:spPr>
        <p:txBody>
          <a:bodyPr>
            <a:noAutofit/>
          </a:bodyPr>
          <a:lstStyle/>
          <a:p>
            <a:pPr algn="ctr"/>
            <a:r>
              <a:rPr lang="en-US" sz="6600" dirty="0"/>
              <a:t>ALL STUDENTS – ALL NEEDS</a:t>
            </a:r>
          </a:p>
        </p:txBody>
      </p:sp>
    </p:spTree>
    <p:extLst>
      <p:ext uri="{BB962C8B-B14F-4D97-AF65-F5344CB8AC3E}">
        <p14:creationId xmlns:p14="http://schemas.microsoft.com/office/powerpoint/2010/main" val="152942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76"/>
                                        </p:tgtEl>
                                        <p:attrNameLst>
                                          <p:attrName>style.visibility</p:attrName>
                                        </p:attrNameLst>
                                      </p:cBhvr>
                                      <p:to>
                                        <p:strVal val="visible"/>
                                      </p:to>
                                    </p:set>
                                    <p:anim calcmode="lin" valueType="num">
                                      <p:cBhvr additive="base">
                                        <p:cTn id="7" dur="1700"/>
                                        <p:tgtEl>
                                          <p:spTgt spid="15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blue pyramid art">
            <a:extLst>
              <a:ext uri="{FF2B5EF4-FFF2-40B4-BE49-F238E27FC236}">
                <a16:creationId xmlns:a16="http://schemas.microsoft.com/office/drawing/2014/main" id="{FEC2F956-576E-4768-ABEB-DD99EF0C308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345" y="28357"/>
            <a:ext cx="12067310" cy="67540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78534" y="156331"/>
            <a:ext cx="11172585" cy="1001001"/>
          </a:xfrm>
          <a:solidFill>
            <a:schemeClr val="tx1"/>
          </a:solidFill>
          <a:ln>
            <a:solidFill>
              <a:schemeClr val="accent1"/>
            </a:solidFill>
          </a:ln>
          <a:scene3d>
            <a:camera prst="orthographicFront"/>
            <a:lightRig rig="threePt" dir="t"/>
          </a:scene3d>
          <a:sp3d>
            <a:bevelT prst="angle"/>
          </a:sp3d>
        </p:spPr>
        <p:txBody>
          <a:bodyPr>
            <a:noAutofit/>
          </a:bodyPr>
          <a:lstStyle/>
          <a:p>
            <a:pPr algn="ctr"/>
            <a:r>
              <a:rPr lang="en-US" sz="5000" dirty="0"/>
              <a:t>Emotion and Intellect Intertwined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6592866"/>
              </p:ext>
            </p:extLst>
          </p:nvPr>
        </p:nvGraphicFramePr>
        <p:xfrm>
          <a:off x="1981200" y="1417639"/>
          <a:ext cx="8229600" cy="35888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668511" y="5259983"/>
            <a:ext cx="10788383" cy="1200329"/>
          </a:xfrm>
          <a:prstGeom prst="rect">
            <a:avLst/>
          </a:prstGeom>
          <a:solidFill>
            <a:schemeClr val="bg2"/>
          </a:solidFill>
          <a:scene3d>
            <a:camera prst="orthographicFront"/>
            <a:lightRig rig="threePt" dir="t"/>
          </a:scene3d>
          <a:sp3d>
            <a:bevelT prst="angle"/>
          </a:sp3d>
        </p:spPr>
        <p:txBody>
          <a:bodyPr wrap="square" rtlCol="0">
            <a:spAutoFit/>
          </a:bodyPr>
          <a:lstStyle/>
          <a:p>
            <a:pPr algn="ctr"/>
            <a:r>
              <a:rPr lang="en-US" sz="2400" b="1" dirty="0">
                <a:latin typeface="Calibri Regular"/>
              </a:rPr>
              <a:t> </a:t>
            </a:r>
            <a:r>
              <a:rPr lang="en-US" sz="2400" b="1" dirty="0"/>
              <a:t>What are the skills required  to succeed in college, career, and life?</a:t>
            </a:r>
          </a:p>
          <a:p>
            <a:pPr algn="ctr"/>
            <a:r>
              <a:rPr lang="en-US" sz="2400" b="1" dirty="0"/>
              <a:t>And…if we ask employers</a:t>
            </a:r>
          </a:p>
          <a:p>
            <a:pPr algn="ctr"/>
            <a:r>
              <a:rPr lang="en-US" sz="2400" b="1" dirty="0"/>
              <a:t>“What are the skills you are looking for in a potential employee?”</a:t>
            </a:r>
          </a:p>
        </p:txBody>
      </p:sp>
      <p:sp>
        <p:nvSpPr>
          <p:cNvPr id="6" name="Frame 5"/>
          <p:cNvSpPr/>
          <p:nvPr/>
        </p:nvSpPr>
        <p:spPr>
          <a:xfrm>
            <a:off x="4483101" y="1210221"/>
            <a:ext cx="3113017" cy="4003706"/>
          </a:xfrm>
          <a:prstGeom prst="fram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alibri Regular"/>
            </a:endParaRPr>
          </a:p>
        </p:txBody>
      </p:sp>
      <p:sp>
        <p:nvSpPr>
          <p:cNvPr id="7" name="Frame 6"/>
          <p:cNvSpPr/>
          <p:nvPr/>
        </p:nvSpPr>
        <p:spPr>
          <a:xfrm>
            <a:off x="7429713" y="1210221"/>
            <a:ext cx="3004239" cy="4003706"/>
          </a:xfrm>
          <a:prstGeom prst="fram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alibri Regular"/>
            </a:endParaRPr>
          </a:p>
        </p:txBody>
      </p:sp>
      <p:sp>
        <p:nvSpPr>
          <p:cNvPr id="9" name="Rectangle 8">
            <a:extLst>
              <a:ext uri="{FF2B5EF4-FFF2-40B4-BE49-F238E27FC236}">
                <a16:creationId xmlns:a16="http://schemas.microsoft.com/office/drawing/2014/main" id="{24BE1FC2-7C5E-ED44-9204-D1895648EAB1}"/>
              </a:ext>
            </a:extLst>
          </p:cNvPr>
          <p:cNvSpPr/>
          <p:nvPr/>
        </p:nvSpPr>
        <p:spPr>
          <a:xfrm>
            <a:off x="4840565" y="1540510"/>
            <a:ext cx="2444273" cy="3315284"/>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D3EF81-3B70-AC4E-97F3-589C320366C0}"/>
              </a:ext>
            </a:extLst>
          </p:cNvPr>
          <p:cNvSpPr/>
          <p:nvPr/>
        </p:nvSpPr>
        <p:spPr>
          <a:xfrm>
            <a:off x="7627290" y="1519159"/>
            <a:ext cx="2552337" cy="3378997"/>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364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0" nodeType="clickEffect">
                                  <p:stCondLst>
                                    <p:cond delay="0"/>
                                  </p:stCondLst>
                                  <p:childTnLst>
                                    <p:animEffect transition="out" filter="blinds(horizont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blue pyramid art">
            <a:extLst>
              <a:ext uri="{FF2B5EF4-FFF2-40B4-BE49-F238E27FC236}">
                <a16:creationId xmlns:a16="http://schemas.microsoft.com/office/drawing/2014/main" id="{9645CDDA-A318-4777-9A0F-BA0A8D231B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345" y="28357"/>
            <a:ext cx="12032673" cy="67540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9">
            <a:extLst>
              <a:ext uri="{FF2B5EF4-FFF2-40B4-BE49-F238E27FC236}">
                <a16:creationId xmlns:a16="http://schemas.microsoft.com/office/drawing/2014/main" id="{E9C1F39E-9C29-2642-93CD-25A50412AA30}"/>
              </a:ext>
            </a:extLst>
          </p:cNvPr>
          <p:cNvSpPr>
            <a:spLocks noGrp="1"/>
          </p:cNvSpPr>
          <p:nvPr>
            <p:ph type="title"/>
          </p:nvPr>
        </p:nvSpPr>
        <p:spPr>
          <a:xfrm>
            <a:off x="424542" y="274639"/>
            <a:ext cx="11371217" cy="876829"/>
          </a:xfrm>
          <a:solidFill>
            <a:schemeClr val="tx1"/>
          </a:solidFill>
          <a:scene3d>
            <a:camera prst="orthographicFront"/>
            <a:lightRig rig="threePt" dir="t"/>
          </a:scene3d>
          <a:sp3d>
            <a:bevelT prst="angle"/>
          </a:sp3d>
        </p:spPr>
        <p:txBody>
          <a:bodyPr>
            <a:noAutofit/>
          </a:bodyPr>
          <a:lstStyle/>
          <a:p>
            <a:r>
              <a:rPr lang="en-US" sz="5000" dirty="0"/>
              <a:t>Specific Behaviors + Pro-Social Skills</a:t>
            </a:r>
          </a:p>
        </p:txBody>
      </p:sp>
      <p:graphicFrame>
        <p:nvGraphicFramePr>
          <p:cNvPr id="9" name="Content Placeholder 8">
            <a:extLst>
              <a:ext uri="{FF2B5EF4-FFF2-40B4-BE49-F238E27FC236}">
                <a16:creationId xmlns:a16="http://schemas.microsoft.com/office/drawing/2014/main" id="{8D950C74-B702-3C4A-AC70-27B5BA55BBCA}"/>
              </a:ext>
            </a:extLst>
          </p:cNvPr>
          <p:cNvGraphicFramePr>
            <a:graphicFrameLocks noGrp="1"/>
          </p:cNvGraphicFramePr>
          <p:nvPr>
            <p:ph sz="half" idx="1"/>
            <p:extLst>
              <p:ext uri="{D42A27DB-BD31-4B8C-83A1-F6EECF244321}">
                <p14:modId xmlns:p14="http://schemas.microsoft.com/office/powerpoint/2010/main" val="3730403854"/>
              </p:ext>
            </p:extLst>
          </p:nvPr>
        </p:nvGraphicFramePr>
        <p:xfrm>
          <a:off x="424542" y="1202267"/>
          <a:ext cx="11371217" cy="5513505"/>
        </p:xfrm>
        <a:graphic>
          <a:graphicData uri="http://schemas.openxmlformats.org/drawingml/2006/table">
            <a:tbl>
              <a:tblPr firstRow="1" bandRow="1">
                <a:tableStyleId>{8FD4443E-F989-4FC4-A0C8-D5A2AF1F390B}</a:tableStyleId>
              </a:tblPr>
              <a:tblGrid>
                <a:gridCol w="4500192">
                  <a:extLst>
                    <a:ext uri="{9D8B030D-6E8A-4147-A177-3AD203B41FA5}">
                      <a16:colId xmlns:a16="http://schemas.microsoft.com/office/drawing/2014/main" val="1467771310"/>
                    </a:ext>
                  </a:extLst>
                </a:gridCol>
                <a:gridCol w="6871025">
                  <a:extLst>
                    <a:ext uri="{9D8B030D-6E8A-4147-A177-3AD203B41FA5}">
                      <a16:colId xmlns:a16="http://schemas.microsoft.com/office/drawing/2014/main" val="3783601700"/>
                    </a:ext>
                  </a:extLst>
                </a:gridCol>
              </a:tblGrid>
              <a:tr h="440255">
                <a:tc>
                  <a:txBody>
                    <a:bodyPr/>
                    <a:lstStyle/>
                    <a:p>
                      <a:r>
                        <a:rPr lang="en-US" sz="2800" dirty="0">
                          <a:solidFill>
                            <a:schemeClr val="tx1"/>
                          </a:solidFill>
                        </a:rPr>
                        <a:t>Specific Behaviors </a:t>
                      </a:r>
                      <a:endParaRPr lang="en-US" sz="2800" b="1" i="0" dirty="0">
                        <a:solidFill>
                          <a:schemeClr val="tx1"/>
                        </a:solidFill>
                        <a:latin typeface="Calibri Regular"/>
                      </a:endParaRP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solidFill>
                      <a:schemeClr val="accent3">
                        <a:lumMod val="20000"/>
                        <a:lumOff val="80000"/>
                      </a:schemeClr>
                    </a:solidFill>
                  </a:tcPr>
                </a:tc>
                <a:tc>
                  <a:txBody>
                    <a:bodyPr/>
                    <a:lstStyle/>
                    <a:p>
                      <a:r>
                        <a:rPr lang="en-US" sz="2800" dirty="0"/>
                        <a:t>Pro-Social Skills</a:t>
                      </a:r>
                      <a:endParaRPr lang="en-US" sz="2800" b="1" i="0" dirty="0">
                        <a:solidFill>
                          <a:schemeClr val="tx1"/>
                        </a:solidFill>
                        <a:latin typeface="Calibri Regular"/>
                      </a:endParaRP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296312799"/>
                  </a:ext>
                </a:extLst>
              </a:tr>
              <a:tr h="1212252">
                <a:tc>
                  <a: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u="none" strike="noStrike" kern="1200" cap="none" spc="0" normalizeH="0" baseline="0" noProof="0" dirty="0">
                          <a:ln>
                            <a:noFill/>
                          </a:ln>
                          <a:solidFill>
                            <a:schemeClr val="tx1"/>
                          </a:solidFill>
                          <a:effectLst/>
                          <a:uLnTx/>
                          <a:uFillTx/>
                        </a:rPr>
                        <a:t>Pick up after yourself</a:t>
                      </a:r>
                      <a:endParaRPr kumimoji="0" lang="en-US" sz="2800" b="0" i="0" u="none" strike="noStrike" kern="1200" cap="none" spc="0" normalizeH="0" baseline="0" noProof="0" dirty="0">
                        <a:ln>
                          <a:noFill/>
                        </a:ln>
                        <a:solidFill>
                          <a:schemeClr val="tx1"/>
                        </a:solidFill>
                        <a:effectLst/>
                        <a:uLnTx/>
                        <a:uFillTx/>
                        <a:latin typeface="Calibri Regular"/>
                        <a:ea typeface="+mn-ea"/>
                        <a:cs typeface="+mn-cs"/>
                      </a:endParaRP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solidFill>
                      <a:schemeClr val="accent3">
                        <a:lumMod val="20000"/>
                        <a:lumOff val="80000"/>
                      </a:schemeClr>
                    </a:solidFill>
                  </a:tcPr>
                </a:tc>
                <a:tc>
                  <a:txBody>
                    <a:bodyPr/>
                    <a:lstStyle/>
                    <a:p>
                      <a:r>
                        <a:rPr lang="en-US" sz="2800" dirty="0">
                          <a:solidFill>
                            <a:schemeClr val="tx1"/>
                          </a:solidFill>
                        </a:rPr>
                        <a:t>Respect the environment; recycle</a:t>
                      </a:r>
                    </a:p>
                    <a:p>
                      <a:r>
                        <a:rPr lang="en-US" sz="2800" dirty="0">
                          <a:solidFill>
                            <a:schemeClr val="tx1"/>
                          </a:solidFill>
                        </a:rPr>
                        <a:t>Pick up trash even if it isn’t yours</a:t>
                      </a: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solidFill>
                      <a:schemeClr val="bg1"/>
                    </a:solidFill>
                  </a:tcPr>
                </a:tc>
                <a:extLst>
                  <a:ext uri="{0D108BD9-81ED-4DB2-BD59-A6C34878D82A}">
                    <a16:rowId xmlns:a16="http://schemas.microsoft.com/office/drawing/2014/main" val="2743277063"/>
                  </a:ext>
                </a:extLst>
              </a:tr>
              <a:tr h="1144663">
                <a:tc>
                  <a: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u="none" strike="noStrike" kern="1200" cap="none" spc="0" normalizeH="0" baseline="0" noProof="0" dirty="0">
                          <a:ln>
                            <a:noFill/>
                          </a:ln>
                          <a:solidFill>
                            <a:schemeClr val="tx1"/>
                          </a:solidFill>
                          <a:effectLst/>
                          <a:uLnTx/>
                          <a:uFillTx/>
                        </a:rPr>
                        <a:t>Walk without electronics</a:t>
                      </a:r>
                    </a:p>
                    <a:p>
                      <a:pPr marL="114291"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chemeClr val="tx1"/>
                        </a:solidFill>
                        <a:effectLst/>
                        <a:uLnTx/>
                        <a:uFillTx/>
                        <a:latin typeface="Calibri Regular"/>
                        <a:ea typeface="+mn-ea"/>
                        <a:cs typeface="+mn-cs"/>
                      </a:endParaRP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Be available to hear/listen; drivers need it to be safe</a:t>
                      </a: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solidFill>
                      <a:schemeClr val="bg1"/>
                    </a:solidFill>
                  </a:tcPr>
                </a:tc>
                <a:extLst>
                  <a:ext uri="{0D108BD9-81ED-4DB2-BD59-A6C34878D82A}">
                    <a16:rowId xmlns:a16="http://schemas.microsoft.com/office/drawing/2014/main" val="2172323412"/>
                  </a:ext>
                </a:extLst>
              </a:tr>
              <a:tr h="2638430">
                <a:tc>
                  <a: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u="none" strike="noStrike" kern="1200" cap="none" spc="0" normalizeH="0" baseline="0" noProof="0" dirty="0">
                          <a:ln>
                            <a:noFill/>
                          </a:ln>
                          <a:solidFill>
                            <a:schemeClr val="tx1"/>
                          </a:solidFill>
                          <a:effectLst/>
                          <a:uLnTx/>
                          <a:uFillTx/>
                        </a:rPr>
                        <a:t>Respect and support your peers</a:t>
                      </a:r>
                      <a:endParaRPr kumimoji="0" lang="en-US" sz="2800" b="0" i="0" u="none" strike="noStrike" kern="1200" cap="none" spc="0" normalizeH="0" baseline="0" noProof="0" dirty="0">
                        <a:ln>
                          <a:noFill/>
                        </a:ln>
                        <a:solidFill>
                          <a:schemeClr val="tx1"/>
                        </a:solidFill>
                        <a:effectLst/>
                        <a:uLnTx/>
                        <a:uFillTx/>
                        <a:latin typeface="Calibri Regular"/>
                        <a:ea typeface="+mn-ea"/>
                        <a:cs typeface="+mn-cs"/>
                      </a:endParaRP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solidFill>
                      <a:schemeClr val="accent3">
                        <a:lumMod val="20000"/>
                        <a:lumOff val="80000"/>
                      </a:schemeClr>
                    </a:solidFill>
                  </a:tcPr>
                </a:tc>
                <a:tc>
                  <a:txBody>
                    <a:bodyPr/>
                    <a:lstStyle/>
                    <a:p>
                      <a:r>
                        <a:rPr lang="en-US" sz="2800" dirty="0">
                          <a:solidFill>
                            <a:schemeClr val="tx1"/>
                          </a:solidFill>
                        </a:rPr>
                        <a:t>Choose kindness over being right</a:t>
                      </a:r>
                    </a:p>
                    <a:p>
                      <a:r>
                        <a:rPr lang="en-US" sz="2800" dirty="0">
                          <a:solidFill>
                            <a:schemeClr val="tx1"/>
                          </a:solidFill>
                        </a:rPr>
                        <a:t>Encourage others; tell peer they did a good job</a:t>
                      </a:r>
                    </a:p>
                    <a:p>
                      <a:r>
                        <a:rPr lang="en-US" sz="2800" dirty="0">
                          <a:solidFill>
                            <a:schemeClr val="tx1"/>
                          </a:solidFill>
                        </a:rPr>
                        <a:t>Help others in need (academic support, emotional support..)</a:t>
                      </a:r>
                      <a:endParaRPr lang="en-US" sz="2800" b="0" i="0" dirty="0">
                        <a:solidFill>
                          <a:schemeClr val="tx1"/>
                        </a:solidFill>
                        <a:latin typeface="Calibri Regular"/>
                      </a:endParaRPr>
                    </a:p>
                  </a:txBody>
                  <a:tcPr marL="50134" marR="5013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w="25400" h="25400" prst="angle"/>
                      <a:lightRig rig="flood" dir="t"/>
                    </a:cell3D>
                    <a:solidFill>
                      <a:schemeClr val="bg1"/>
                    </a:solidFill>
                  </a:tcPr>
                </a:tc>
                <a:extLst>
                  <a:ext uri="{0D108BD9-81ED-4DB2-BD59-A6C34878D82A}">
                    <a16:rowId xmlns:a16="http://schemas.microsoft.com/office/drawing/2014/main" val="4234049895"/>
                  </a:ext>
                </a:extLst>
              </a:tr>
            </a:tbl>
          </a:graphicData>
        </a:graphic>
      </p:graphicFrame>
    </p:spTree>
    <p:extLst>
      <p:ext uri="{BB962C8B-B14F-4D97-AF65-F5344CB8AC3E}">
        <p14:creationId xmlns:p14="http://schemas.microsoft.com/office/powerpoint/2010/main" val="322127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7" name="Picture 6" descr="Image result for blue pyramid art">
            <a:extLst>
              <a:ext uri="{FF2B5EF4-FFF2-40B4-BE49-F238E27FC236}">
                <a16:creationId xmlns:a16="http://schemas.microsoft.com/office/drawing/2014/main" id="{4E230E02-A97A-4A94-910A-3563940200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28357"/>
            <a:ext cx="12192000" cy="67540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223" name="Google Shape;1223;p132"/>
          <p:cNvGraphicFramePr/>
          <p:nvPr>
            <p:extLst>
              <p:ext uri="{D42A27DB-BD31-4B8C-83A1-F6EECF244321}">
                <p14:modId xmlns:p14="http://schemas.microsoft.com/office/powerpoint/2010/main" val="4233034348"/>
              </p:ext>
            </p:extLst>
          </p:nvPr>
        </p:nvGraphicFramePr>
        <p:xfrm>
          <a:off x="505241" y="158639"/>
          <a:ext cx="11364686" cy="6493526"/>
        </p:xfrm>
        <a:graphic>
          <a:graphicData uri="http://schemas.openxmlformats.org/drawingml/2006/table">
            <a:tbl>
              <a:tblPr firstRow="1" bandRow="1">
                <a:noFill/>
              </a:tblPr>
              <a:tblGrid>
                <a:gridCol w="1682644">
                  <a:extLst>
                    <a:ext uri="{9D8B030D-6E8A-4147-A177-3AD203B41FA5}">
                      <a16:colId xmlns:a16="http://schemas.microsoft.com/office/drawing/2014/main" val="20000"/>
                    </a:ext>
                  </a:extLst>
                </a:gridCol>
                <a:gridCol w="2105583">
                  <a:extLst>
                    <a:ext uri="{9D8B030D-6E8A-4147-A177-3AD203B41FA5}">
                      <a16:colId xmlns:a16="http://schemas.microsoft.com/office/drawing/2014/main" val="20001"/>
                    </a:ext>
                  </a:extLst>
                </a:gridCol>
                <a:gridCol w="1894115">
                  <a:extLst>
                    <a:ext uri="{9D8B030D-6E8A-4147-A177-3AD203B41FA5}">
                      <a16:colId xmlns:a16="http://schemas.microsoft.com/office/drawing/2014/main" val="20002"/>
                    </a:ext>
                  </a:extLst>
                </a:gridCol>
                <a:gridCol w="1737543">
                  <a:extLst>
                    <a:ext uri="{9D8B030D-6E8A-4147-A177-3AD203B41FA5}">
                      <a16:colId xmlns:a16="http://schemas.microsoft.com/office/drawing/2014/main" val="20003"/>
                    </a:ext>
                  </a:extLst>
                </a:gridCol>
                <a:gridCol w="2050686">
                  <a:extLst>
                    <a:ext uri="{9D8B030D-6E8A-4147-A177-3AD203B41FA5}">
                      <a16:colId xmlns:a16="http://schemas.microsoft.com/office/drawing/2014/main" val="20004"/>
                    </a:ext>
                  </a:extLst>
                </a:gridCol>
                <a:gridCol w="1894115">
                  <a:extLst>
                    <a:ext uri="{9D8B030D-6E8A-4147-A177-3AD203B41FA5}">
                      <a16:colId xmlns:a16="http://schemas.microsoft.com/office/drawing/2014/main" val="20005"/>
                    </a:ext>
                  </a:extLst>
                </a:gridCol>
              </a:tblGrid>
              <a:tr h="0">
                <a:tc rowSpan="2">
                  <a:txBody>
                    <a:bodyPr/>
                    <a:lstStyle/>
                    <a:p>
                      <a:pPr marL="0" marR="0" lvl="0" indent="0" algn="ctr" rtl="0">
                        <a:lnSpc>
                          <a:spcPct val="100000"/>
                        </a:lnSpc>
                        <a:spcBef>
                          <a:spcPts val="0"/>
                        </a:spcBef>
                        <a:spcAft>
                          <a:spcPts val="0"/>
                        </a:spcAft>
                        <a:buClr>
                          <a:schemeClr val="dk1"/>
                        </a:buClr>
                        <a:buSzPts val="1800"/>
                        <a:buFont typeface="Calibri"/>
                        <a:buNone/>
                      </a:pPr>
                      <a:r>
                        <a:rPr lang="en-US" sz="1800" b="1" i="0" u="none" strike="noStrike" cap="none" dirty="0">
                          <a:solidFill>
                            <a:schemeClr val="dk1"/>
                          </a:solidFill>
                          <a:latin typeface="+mn-lt"/>
                          <a:ea typeface="Calibri"/>
                          <a:cs typeface="Calibri"/>
                          <a:sym typeface="Calibri"/>
                        </a:rPr>
                        <a:t>The Wilson Way</a:t>
                      </a:r>
                      <a:endParaRPr sz="1800" b="1"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rowSpan="2">
                  <a:txBody>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Classroom Rules</a:t>
                      </a:r>
                      <a:endParaRPr sz="1800" b="1" dirty="0">
                        <a:latin typeface="+mn-lt"/>
                      </a:endParaRPr>
                    </a:p>
                  </a:txBody>
                  <a:tcPr marL="91025" marR="91025" marT="45725" marB="45725" anchor="b">
                    <a:cell3D prstMaterial="dkEdge">
                      <a:bevel w="25400" h="25400" prst="angle"/>
                      <a:lightRig rig="flood" dir="t"/>
                    </a:cell3D>
                    <a:solidFill>
                      <a:schemeClr val="bg1"/>
                    </a:solidFill>
                  </a:tcPr>
                </a:tc>
                <a:tc gridSpan="4">
                  <a:txBody>
                    <a:bodyPr/>
                    <a:lstStyle/>
                    <a:p>
                      <a:pPr marL="0" marR="0" lvl="0" indent="0" algn="ctr" rtl="0">
                        <a:lnSpc>
                          <a:spcPct val="100000"/>
                        </a:lnSpc>
                        <a:spcBef>
                          <a:spcPts val="0"/>
                        </a:spcBef>
                        <a:spcAft>
                          <a:spcPts val="0"/>
                        </a:spcAft>
                        <a:buClr>
                          <a:schemeClr val="dk1"/>
                        </a:buClr>
                        <a:buSzPts val="1400"/>
                        <a:buFont typeface="Calibri"/>
                        <a:buNone/>
                      </a:pPr>
                      <a:r>
                        <a:rPr lang="en-US" sz="1800" b="0" i="0" u="none" strike="noStrike" cap="none" dirty="0">
                          <a:solidFill>
                            <a:schemeClr val="dk1"/>
                          </a:solidFill>
                          <a:latin typeface="+mn-lt"/>
                          <a:ea typeface="Calibri"/>
                          <a:cs typeface="Calibri"/>
                          <a:sym typeface="Calibri"/>
                        </a:rPr>
                        <a:t>Classroom (Attention Signal: Hand raised)</a:t>
                      </a:r>
                      <a:endParaRPr sz="1800" dirty="0">
                        <a:latin typeface="+mn-lt"/>
                      </a:endParaRPr>
                    </a:p>
                  </a:txBody>
                  <a:tcPr marL="91025" marR="91025" marT="45725" marB="45725">
                    <a:solidFill>
                      <a:srgbClr val="C4CD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189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When you feel upset …</a:t>
                      </a:r>
                      <a:endParaRPr sz="1800" b="1"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Entering class</a:t>
                      </a:r>
                      <a:endParaRPr sz="1800" b="1"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How to Transition/ </a:t>
                      </a:r>
                      <a:endParaRPr sz="1800" b="1" dirty="0">
                        <a:latin typeface="+mn-lt"/>
                      </a:endParaRPr>
                    </a:p>
                    <a:p>
                      <a:pPr marL="0" marR="0" lvl="0" indent="0" algn="ctr" rtl="0">
                        <a:lnSpc>
                          <a:spcPct val="100000"/>
                        </a:lnSpc>
                        <a:spcBef>
                          <a:spcPts val="0"/>
                        </a:spcBef>
                        <a:spcAft>
                          <a:spcPts val="0"/>
                        </a:spcAft>
                        <a:buClr>
                          <a:schemeClr val="dk1"/>
                        </a:buClr>
                        <a:buSzPts val="1400"/>
                        <a:buFont typeface="Calibri"/>
                        <a:buNone/>
                      </a:pPr>
                      <a:endParaRPr sz="1800" b="1"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Small Group Work</a:t>
                      </a:r>
                      <a:endParaRPr sz="1800" b="1" dirty="0">
                        <a:latin typeface="+mn-lt"/>
                      </a:endParaRPr>
                    </a:p>
                  </a:txBody>
                  <a:tcPr marL="91025" marR="91025" marT="45725" marB="45725">
                    <a:cell3D prstMaterial="dkEdge">
                      <a:bevel w="25400" h="25400" prst="angle"/>
                      <a:lightRig rig="flood" dir="t"/>
                    </a:cell3D>
                    <a:solidFill>
                      <a:schemeClr val="bg1"/>
                    </a:solidFill>
                  </a:tcPr>
                </a:tc>
                <a:extLst>
                  <a:ext uri="{0D108BD9-81ED-4DB2-BD59-A6C34878D82A}">
                    <a16:rowId xmlns:a16="http://schemas.microsoft.com/office/drawing/2014/main" val="10001"/>
                  </a:ext>
                </a:extLst>
              </a:tr>
              <a:tr h="1628239">
                <a:tc>
                  <a:txBody>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Be Responsible</a:t>
                      </a:r>
                      <a:endParaRPr sz="1800" b="1" i="0" u="none" strike="noStrike" cap="none" dirty="0">
                        <a:solidFill>
                          <a:schemeClr val="dk1"/>
                        </a:solidFill>
                        <a:latin typeface="+mn-lt"/>
                        <a:ea typeface="Calibri"/>
                        <a:cs typeface="Calibri"/>
                        <a:sym typeface="Calibri"/>
                      </a:endParaRPr>
                    </a:p>
                  </a:txBody>
                  <a:tcPr marL="91025" marR="91025" marT="45725" marB="45725" anchor="ctr">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dirty="0">
                          <a:solidFill>
                            <a:schemeClr val="dk1"/>
                          </a:solidFill>
                          <a:latin typeface="+mn-lt"/>
                          <a:ea typeface="Calibri"/>
                          <a:cs typeface="Calibri"/>
                          <a:sym typeface="Calibri"/>
                        </a:rPr>
                        <a:t>Stay on task</a:t>
                      </a:r>
                      <a:endParaRPr dirty="0">
                        <a:latin typeface="+mn-lt"/>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dirty="0">
                          <a:solidFill>
                            <a:schemeClr val="dk1"/>
                          </a:solidFill>
                          <a:latin typeface="+mn-lt"/>
                          <a:ea typeface="Calibri"/>
                          <a:cs typeface="Calibri"/>
                          <a:sym typeface="Calibri"/>
                        </a:rPr>
                        <a:t>Clean up area</a:t>
                      </a:r>
                      <a:endParaRPr dirty="0">
                        <a:latin typeface="+mn-lt"/>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dirty="0">
                          <a:solidFill>
                            <a:schemeClr val="dk1"/>
                          </a:solidFill>
                          <a:latin typeface="+mn-lt"/>
                          <a:ea typeface="Calibri"/>
                          <a:cs typeface="Calibri"/>
                          <a:sym typeface="Calibri"/>
                        </a:rPr>
                        <a:t>Apologize for mistakes</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dirty="0">
                          <a:solidFill>
                            <a:schemeClr val="dk1"/>
                          </a:solidFill>
                          <a:latin typeface="+mn-lt"/>
                          <a:ea typeface="Calibri"/>
                          <a:cs typeface="Calibri"/>
                          <a:sym typeface="Calibri"/>
                        </a:rPr>
                        <a:t>Recognize what you’re feeling “I feel…”</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Stop and take a few deep breaths</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Turn in homework</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Put instructional materials in desk</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Put materials away</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Get materials ready for next activity</a:t>
                      </a:r>
                      <a:endParaRPr sz="1300" b="0"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Do your fair share</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Manage time carefully</a:t>
                      </a:r>
                      <a:endParaRPr sz="1300" b="0"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extLst>
                  <a:ext uri="{0D108BD9-81ED-4DB2-BD59-A6C34878D82A}">
                    <a16:rowId xmlns:a16="http://schemas.microsoft.com/office/drawing/2014/main" val="10002"/>
                  </a:ext>
                </a:extLst>
              </a:tr>
              <a:tr h="2304937">
                <a:tc>
                  <a:txBody>
                    <a:bodyPr/>
                    <a:lstStyle/>
                    <a:p>
                      <a:pPr marL="0" marR="0" lvl="0" indent="0" algn="ctr" rtl="0">
                        <a:lnSpc>
                          <a:spcPct val="100000"/>
                        </a:lnSpc>
                        <a:spcBef>
                          <a:spcPts val="0"/>
                        </a:spcBef>
                        <a:spcAft>
                          <a:spcPts val="0"/>
                        </a:spcAft>
                        <a:buClr>
                          <a:schemeClr val="dk1"/>
                        </a:buClr>
                        <a:buSzPts val="1400"/>
                        <a:buFont typeface="Calibri"/>
                        <a:buNone/>
                      </a:pPr>
                      <a:endParaRPr sz="1800" b="1" i="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Be Respectful</a:t>
                      </a:r>
                      <a:endParaRPr sz="1800" b="1"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spcBef>
                          <a:spcPts val="0"/>
                        </a:spcBef>
                        <a:spcAft>
                          <a:spcPts val="0"/>
                        </a:spcAft>
                        <a:buClr>
                          <a:schemeClr val="dk1"/>
                        </a:buClr>
                        <a:buSzPts val="1400"/>
                        <a:buFont typeface="Arial"/>
                        <a:buNone/>
                      </a:pPr>
                      <a:r>
                        <a:rPr lang="en-US" sz="1400" b="0" i="0" dirty="0">
                          <a:solidFill>
                            <a:schemeClr val="dk1"/>
                          </a:solidFill>
                          <a:latin typeface="+mn-lt"/>
                          <a:ea typeface="Calibri"/>
                          <a:cs typeface="Calibri"/>
                          <a:sym typeface="Calibri"/>
                        </a:rPr>
                        <a:t>Raise hand</a:t>
                      </a:r>
                      <a:endParaRPr dirty="0">
                        <a:latin typeface="+mn-lt"/>
                      </a:endParaRPr>
                    </a:p>
                    <a:p>
                      <a:pPr marL="0" marR="0" lvl="0" indent="0" algn="l" rtl="0">
                        <a:spcBef>
                          <a:spcPts val="0"/>
                        </a:spcBef>
                        <a:spcAft>
                          <a:spcPts val="0"/>
                        </a:spcAft>
                        <a:buClr>
                          <a:schemeClr val="dk1"/>
                        </a:buClr>
                        <a:buSzPts val="1400"/>
                        <a:buFont typeface="Arial"/>
                        <a:buNone/>
                      </a:pPr>
                      <a:endParaRPr sz="1400" b="0" i="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400"/>
                        <a:buFont typeface="Arial"/>
                        <a:buNone/>
                      </a:pPr>
                      <a:r>
                        <a:rPr lang="en-US" sz="1400" b="0" i="0" dirty="0">
                          <a:solidFill>
                            <a:schemeClr val="dk1"/>
                          </a:solidFill>
                          <a:latin typeface="+mn-lt"/>
                          <a:ea typeface="Calibri"/>
                          <a:cs typeface="Calibri"/>
                          <a:sym typeface="Calibri"/>
                        </a:rPr>
                        <a:t>Listen to speaker</a:t>
                      </a:r>
                      <a:endParaRPr dirty="0">
                        <a:latin typeface="+mn-lt"/>
                      </a:endParaRPr>
                    </a:p>
                    <a:p>
                      <a:pPr marL="0" marR="0" lvl="0" indent="0" algn="l" rtl="0">
                        <a:spcBef>
                          <a:spcPts val="0"/>
                        </a:spcBef>
                        <a:spcAft>
                          <a:spcPts val="0"/>
                        </a:spcAft>
                        <a:buClr>
                          <a:schemeClr val="dk1"/>
                        </a:buClr>
                        <a:buSzPts val="1400"/>
                        <a:buFont typeface="Arial"/>
                        <a:buNone/>
                      </a:pPr>
                      <a:endParaRPr sz="1400" b="0" i="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400"/>
                        <a:buFont typeface="Arial"/>
                        <a:buNone/>
                      </a:pPr>
                      <a:r>
                        <a:rPr lang="en-US" sz="1400" b="0" i="0" dirty="0">
                          <a:solidFill>
                            <a:schemeClr val="dk1"/>
                          </a:solidFill>
                          <a:latin typeface="+mn-lt"/>
                          <a:ea typeface="Calibri"/>
                          <a:cs typeface="Calibri"/>
                          <a:sym typeface="Calibri"/>
                        </a:rPr>
                        <a:t>Follow directions</a:t>
                      </a:r>
                      <a:endParaRPr dirty="0">
                        <a:latin typeface="+mn-lt"/>
                      </a:endParaRPr>
                    </a:p>
                    <a:p>
                      <a:pPr marL="0" marR="0" lvl="0" indent="0" algn="l" rtl="0">
                        <a:spcBef>
                          <a:spcPts val="0"/>
                        </a:spcBef>
                        <a:spcAft>
                          <a:spcPts val="0"/>
                        </a:spcAft>
                        <a:buClr>
                          <a:schemeClr val="dk1"/>
                        </a:buClr>
                        <a:buSzPts val="1400"/>
                        <a:buFont typeface="Arial"/>
                        <a:buNone/>
                      </a:pPr>
                      <a:endParaRPr sz="1400" b="0" i="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400"/>
                        <a:buFont typeface="Arial"/>
                        <a:buNone/>
                      </a:pPr>
                      <a:r>
                        <a:rPr lang="en-US" sz="1400" b="0" i="0" dirty="0">
                          <a:solidFill>
                            <a:schemeClr val="dk1"/>
                          </a:solidFill>
                          <a:latin typeface="+mn-lt"/>
                          <a:ea typeface="Calibri"/>
                          <a:cs typeface="Calibri"/>
                          <a:sym typeface="Calibri"/>
                        </a:rPr>
                        <a:t>Use appropriate voice level</a:t>
                      </a:r>
                      <a:endParaRPr sz="1400" b="0" i="0"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Ask for a break if you need a moment</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Express your feelings appropriately</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spcBef>
                          <a:spcPts val="0"/>
                        </a:spcBef>
                        <a:spcAft>
                          <a:spcPts val="0"/>
                        </a:spcAft>
                        <a:buClr>
                          <a:schemeClr val="dk1"/>
                        </a:buClr>
                        <a:buSzPts val="1300"/>
                        <a:buFont typeface="Noto Sans Symbols"/>
                        <a:buNone/>
                      </a:pPr>
                      <a:r>
                        <a:rPr lang="en-US" sz="1300" b="0" i="0" dirty="0">
                          <a:solidFill>
                            <a:schemeClr val="dk1"/>
                          </a:solidFill>
                          <a:latin typeface="+mn-lt"/>
                          <a:ea typeface="Calibri"/>
                          <a:cs typeface="Calibri"/>
                          <a:sym typeface="Calibri"/>
                        </a:rPr>
                        <a:t>Say “good morning” to teacher and classmates</a:t>
                      </a:r>
                      <a:endParaRPr sz="1300" b="0" i="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300"/>
                        <a:buFont typeface="Noto Sans Symbols"/>
                        <a:buNone/>
                      </a:pPr>
                      <a:endParaRPr sz="1300" b="0" i="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300"/>
                        <a:buFont typeface="Noto Sans Symbols"/>
                        <a:buNone/>
                      </a:pPr>
                      <a:r>
                        <a:rPr lang="en-US" sz="1300" b="0" i="0" dirty="0">
                          <a:solidFill>
                            <a:schemeClr val="dk1"/>
                          </a:solidFill>
                          <a:latin typeface="+mn-lt"/>
                          <a:ea typeface="Calibri"/>
                          <a:cs typeface="Calibri"/>
                          <a:sym typeface="Calibri"/>
                        </a:rPr>
                        <a:t>Talk in soft </a:t>
                      </a:r>
                      <a:r>
                        <a:rPr lang="en-US" sz="1400" b="0" i="0" dirty="0">
                          <a:solidFill>
                            <a:schemeClr val="dk1"/>
                          </a:solidFill>
                          <a:latin typeface="+mn-lt"/>
                          <a:ea typeface="Calibri"/>
                          <a:cs typeface="Calibri"/>
                          <a:sym typeface="Calibri"/>
                        </a:rPr>
                        <a:t>voices</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Listen for direction to next activity</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Leave class when teacher dismisses</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Be silent</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Listen to understand your peers </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Take turns speaking</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Use kind words with feedback</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Speak only to group members</a:t>
                      </a:r>
                      <a:endParaRPr sz="1300" b="0"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extLst>
                  <a:ext uri="{0D108BD9-81ED-4DB2-BD59-A6C34878D82A}">
                    <a16:rowId xmlns:a16="http://schemas.microsoft.com/office/drawing/2014/main" val="10003"/>
                  </a:ext>
                </a:extLst>
              </a:tr>
              <a:tr h="1243397">
                <a:tc>
                  <a:txBody>
                    <a:bodyPr/>
                    <a:lstStyle/>
                    <a:p>
                      <a:pPr marL="0" marR="0" lvl="0" indent="0" algn="ctr" rtl="0">
                        <a:lnSpc>
                          <a:spcPct val="100000"/>
                        </a:lnSpc>
                        <a:spcBef>
                          <a:spcPts val="0"/>
                        </a:spcBef>
                        <a:spcAft>
                          <a:spcPts val="0"/>
                        </a:spcAft>
                        <a:buClr>
                          <a:schemeClr val="dk1"/>
                        </a:buClr>
                        <a:buSzPts val="1400"/>
                        <a:buFont typeface="Calibri"/>
                        <a:buNone/>
                      </a:pPr>
                      <a:endParaRPr sz="1800" b="1" i="0" u="none"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dk1"/>
                          </a:solidFill>
                          <a:latin typeface="+mn-lt"/>
                          <a:ea typeface="Calibri"/>
                          <a:cs typeface="Calibri"/>
                          <a:sym typeface="Calibri"/>
                        </a:rPr>
                        <a:t>Be Safe</a:t>
                      </a:r>
                      <a:endParaRPr sz="1800" b="1"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spcBef>
                          <a:spcPts val="0"/>
                        </a:spcBef>
                        <a:spcAft>
                          <a:spcPts val="0"/>
                        </a:spcAft>
                        <a:buClr>
                          <a:schemeClr val="dk1"/>
                        </a:buClr>
                        <a:buSzPts val="1400"/>
                        <a:buFont typeface="Arial"/>
                        <a:buNone/>
                      </a:pPr>
                      <a:r>
                        <a:rPr lang="en-US" sz="1400" b="0" i="0" dirty="0">
                          <a:solidFill>
                            <a:schemeClr val="dk1"/>
                          </a:solidFill>
                          <a:latin typeface="+mn-lt"/>
                          <a:ea typeface="Calibri"/>
                          <a:cs typeface="Calibri"/>
                          <a:sym typeface="Calibri"/>
                        </a:rPr>
                        <a:t>Walk quietly</a:t>
                      </a:r>
                      <a:endParaRPr dirty="0">
                        <a:latin typeface="+mn-lt"/>
                      </a:endParaRPr>
                    </a:p>
                    <a:p>
                      <a:pPr marL="0" marR="0" lvl="0" indent="0" algn="l" rtl="0">
                        <a:spcBef>
                          <a:spcPts val="0"/>
                        </a:spcBef>
                        <a:spcAft>
                          <a:spcPts val="0"/>
                        </a:spcAft>
                        <a:buClr>
                          <a:schemeClr val="dk1"/>
                        </a:buClr>
                        <a:buSzPts val="1400"/>
                        <a:buFont typeface="Arial"/>
                        <a:buNone/>
                      </a:pPr>
                      <a:endParaRPr sz="1400" b="0" i="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400"/>
                        <a:buFont typeface="Arial"/>
                        <a:buNone/>
                      </a:pPr>
                      <a:r>
                        <a:rPr lang="en-US" sz="1400" b="0" i="0" dirty="0">
                          <a:solidFill>
                            <a:schemeClr val="dk1"/>
                          </a:solidFill>
                          <a:latin typeface="+mn-lt"/>
                          <a:ea typeface="Calibri"/>
                          <a:cs typeface="Calibri"/>
                          <a:sym typeface="Calibri"/>
                        </a:rPr>
                        <a:t>Keep hands and feet out of aisles</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Talk to someone if you need help or if it makes you feel better</a:t>
                      </a:r>
                    </a:p>
                    <a:p>
                      <a:pPr marL="0" marR="0" lvl="0" indent="0" algn="l" rtl="0">
                        <a:lnSpc>
                          <a:spcPct val="100000"/>
                        </a:lnSpc>
                        <a:spcBef>
                          <a:spcPts val="0"/>
                        </a:spcBef>
                        <a:spcAft>
                          <a:spcPts val="0"/>
                        </a:spcAft>
                        <a:buClr>
                          <a:schemeClr val="dk1"/>
                        </a:buClr>
                        <a:buSzPts val="1300"/>
                        <a:buFont typeface="Noto Sans Symbols"/>
                        <a:buNone/>
                      </a:pPr>
                      <a:endParaRPr lang="en-US"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cs typeface="Calibri"/>
                          <a:sym typeface="Calibri"/>
                        </a:rPr>
                        <a:t>800-suicide</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spcBef>
                          <a:spcPts val="0"/>
                        </a:spcBef>
                        <a:spcAft>
                          <a:spcPts val="0"/>
                        </a:spcAft>
                        <a:buClr>
                          <a:schemeClr val="dk1"/>
                        </a:buClr>
                        <a:buSzPts val="1300"/>
                        <a:buFont typeface="Noto Sans Symbols"/>
                        <a:buNone/>
                      </a:pPr>
                      <a:r>
                        <a:rPr lang="en-US" sz="1300" b="0" i="0" dirty="0">
                          <a:solidFill>
                            <a:schemeClr val="dk1"/>
                          </a:solidFill>
                          <a:latin typeface="+mn-lt"/>
                          <a:ea typeface="Calibri"/>
                          <a:cs typeface="Calibri"/>
                          <a:sym typeface="Calibri"/>
                        </a:rPr>
                        <a:t>Pick up materials from  designated areas</a:t>
                      </a:r>
                      <a:endParaRPr dirty="0">
                        <a:latin typeface="+mn-lt"/>
                      </a:endParaRPr>
                    </a:p>
                    <a:p>
                      <a:pPr marL="0" marR="0" lvl="0" indent="0" algn="l" rtl="0">
                        <a:spcBef>
                          <a:spcPts val="0"/>
                        </a:spcBef>
                        <a:spcAft>
                          <a:spcPts val="0"/>
                        </a:spcAft>
                        <a:buClr>
                          <a:schemeClr val="dk1"/>
                        </a:buClr>
                        <a:buSzPts val="1300"/>
                        <a:buFont typeface="Noto Sans Symbols"/>
                        <a:buNone/>
                      </a:pPr>
                      <a:endParaRPr sz="1300" b="0" i="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300"/>
                        <a:buFont typeface="Noto Sans Symbols"/>
                        <a:buNone/>
                      </a:pPr>
                      <a:r>
                        <a:rPr lang="en-US" sz="1300" b="0" i="0" dirty="0">
                          <a:solidFill>
                            <a:schemeClr val="dk1"/>
                          </a:solidFill>
                          <a:latin typeface="+mn-lt"/>
                          <a:ea typeface="Calibri"/>
                          <a:cs typeface="Calibri"/>
                          <a:sym typeface="Calibri"/>
                        </a:rPr>
                        <a:t>Take your seat</a:t>
                      </a:r>
                      <a:endParaRPr dirty="0">
                        <a:latin typeface="+mn-lt"/>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Be sure aisles are clear of materials</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Push in chair</a:t>
                      </a:r>
                      <a:endParaRPr dirty="0">
                        <a:latin typeface="+mn-lt"/>
                      </a:endParaRPr>
                    </a:p>
                    <a:p>
                      <a:pPr marL="0" marR="0" lvl="0" indent="0" algn="l" rtl="0">
                        <a:lnSpc>
                          <a:spcPct val="100000"/>
                        </a:lnSpc>
                        <a:spcBef>
                          <a:spcPts val="0"/>
                        </a:spcBef>
                        <a:spcAft>
                          <a:spcPts val="0"/>
                        </a:spcAft>
                        <a:buClr>
                          <a:schemeClr val="dk1"/>
                        </a:buClr>
                        <a:buSzPts val="1300"/>
                        <a:buFont typeface="Noto Sans Symbols"/>
                        <a:buNone/>
                      </a:pPr>
                      <a:endParaRPr sz="1300" b="0"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tc>
                  <a:txBody>
                    <a:bodyPr/>
                    <a:lstStyle/>
                    <a:p>
                      <a:pPr marL="0" marR="0" lvl="0" indent="0" algn="l" rtl="0">
                        <a:lnSpc>
                          <a:spcPct val="100000"/>
                        </a:lnSpc>
                        <a:spcBef>
                          <a:spcPts val="0"/>
                        </a:spcBef>
                        <a:spcAft>
                          <a:spcPts val="0"/>
                        </a:spcAft>
                        <a:buClr>
                          <a:schemeClr val="dk1"/>
                        </a:buClr>
                        <a:buSzPts val="1300"/>
                        <a:buFont typeface="Noto Sans Symbols"/>
                        <a:buNone/>
                      </a:pPr>
                      <a:r>
                        <a:rPr lang="en-US" sz="1300" b="0" i="0" u="none" strike="noStrike" cap="none" dirty="0">
                          <a:solidFill>
                            <a:schemeClr val="dk1"/>
                          </a:solidFill>
                          <a:latin typeface="+mn-lt"/>
                          <a:ea typeface="Calibri"/>
                          <a:cs typeface="Calibri"/>
                          <a:sym typeface="Calibri"/>
                        </a:rPr>
                        <a:t>Clean up area when time is up</a:t>
                      </a:r>
                      <a:endParaRPr sz="1300" b="0" i="0" u="none" strike="noStrike" cap="none" dirty="0">
                        <a:solidFill>
                          <a:schemeClr val="dk1"/>
                        </a:solidFill>
                        <a:latin typeface="+mn-lt"/>
                        <a:ea typeface="Calibri"/>
                        <a:cs typeface="Calibri"/>
                        <a:sym typeface="Calibri"/>
                      </a:endParaRPr>
                    </a:p>
                  </a:txBody>
                  <a:tcPr marL="91025" marR="91025" marT="45725" marB="45725">
                    <a:cell3D prstMaterial="dkEdge">
                      <a:bevel w="25400" h="25400" prst="angle"/>
                      <a:lightRig rig="flood" dir="t"/>
                    </a:cell3D>
                    <a:solidFill>
                      <a:schemeClr val="bg1"/>
                    </a:solidFill>
                  </a:tcPr>
                </a:tc>
                <a:extLst>
                  <a:ext uri="{0D108BD9-81ED-4DB2-BD59-A6C34878D82A}">
                    <a16:rowId xmlns:a16="http://schemas.microsoft.com/office/drawing/2014/main" val="10004"/>
                  </a:ext>
                </a:extLst>
              </a:tr>
            </a:tbl>
          </a:graphicData>
        </a:graphic>
      </p:graphicFrame>
      <p:sp>
        <p:nvSpPr>
          <p:cNvPr id="5" name="Left Arrow 4">
            <a:extLst>
              <a:ext uri="{FF2B5EF4-FFF2-40B4-BE49-F238E27FC236}">
                <a16:creationId xmlns:a16="http://schemas.microsoft.com/office/drawing/2014/main" id="{4D32E156-59AC-8E48-B1AF-E2B01CE61202}"/>
              </a:ext>
            </a:extLst>
          </p:cNvPr>
          <p:cNvSpPr/>
          <p:nvPr/>
        </p:nvSpPr>
        <p:spPr>
          <a:xfrm rot="20115101">
            <a:off x="5930190" y="1352917"/>
            <a:ext cx="5080221" cy="2129157"/>
          </a:xfrm>
          <a:prstGeom prst="leftArrow">
            <a:avLst>
              <a:gd name="adj1" fmla="val 50000"/>
              <a:gd name="adj2" fmla="val 49570"/>
            </a:avLst>
          </a:prstGeom>
          <a:solidFill>
            <a:schemeClr val="accent1">
              <a:lumMod val="40000"/>
              <a:lumOff val="60000"/>
            </a:schemeClr>
          </a:solidFill>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000000"/>
                </a:solidFill>
              </a:rPr>
              <a:t>Social Emotional /</a:t>
            </a:r>
          </a:p>
          <a:p>
            <a:pPr algn="ctr"/>
            <a:r>
              <a:rPr lang="en-US" sz="3600" b="1" dirty="0">
                <a:solidFill>
                  <a:srgbClr val="000000"/>
                </a:solidFill>
              </a:rPr>
              <a:t>Mental Wellness </a:t>
            </a:r>
          </a:p>
        </p:txBody>
      </p:sp>
      <p:sp>
        <p:nvSpPr>
          <p:cNvPr id="8" name="Rectangle 7">
            <a:extLst>
              <a:ext uri="{FF2B5EF4-FFF2-40B4-BE49-F238E27FC236}">
                <a16:creationId xmlns:a16="http://schemas.microsoft.com/office/drawing/2014/main" id="{7E7FD4A6-7DAC-4369-9BC7-0503D6D92002}"/>
              </a:ext>
            </a:extLst>
          </p:cNvPr>
          <p:cNvSpPr/>
          <p:nvPr/>
        </p:nvSpPr>
        <p:spPr>
          <a:xfrm>
            <a:off x="4318427" y="517601"/>
            <a:ext cx="1844168" cy="61345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58475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4" name="Picture 3" descr="Image result for blue pyramid art">
            <a:extLst>
              <a:ext uri="{FF2B5EF4-FFF2-40B4-BE49-F238E27FC236}">
                <a16:creationId xmlns:a16="http://schemas.microsoft.com/office/drawing/2014/main" id="{743477B3-2F26-453B-A6CA-B64A602FD7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28357"/>
            <a:ext cx="12192000" cy="67540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2">
            <a:extLst>
              <a:ext uri="{FF2B5EF4-FFF2-40B4-BE49-F238E27FC236}">
                <a16:creationId xmlns:a16="http://schemas.microsoft.com/office/drawing/2014/main" id="{88693B24-C201-4793-99B4-6CA75D31794D}"/>
              </a:ext>
            </a:extLst>
          </p:cNvPr>
          <p:cNvGraphicFramePr>
            <a:graphicFrameLocks noGrp="1"/>
          </p:cNvGraphicFramePr>
          <p:nvPr>
            <p:extLst>
              <p:ext uri="{D42A27DB-BD31-4B8C-83A1-F6EECF244321}">
                <p14:modId xmlns:p14="http://schemas.microsoft.com/office/powerpoint/2010/main" val="1674862604"/>
              </p:ext>
            </p:extLst>
          </p:nvPr>
        </p:nvGraphicFramePr>
        <p:xfrm>
          <a:off x="517391" y="396240"/>
          <a:ext cx="11157218" cy="6065520"/>
        </p:xfrm>
        <a:graphic>
          <a:graphicData uri="http://schemas.openxmlformats.org/drawingml/2006/table">
            <a:tbl>
              <a:tblPr firstRow="1" bandRow="1">
                <a:tableStyleId>{8A107856-5554-42FB-B03E-39F5DBC370BA}</a:tableStyleId>
              </a:tblPr>
              <a:tblGrid>
                <a:gridCol w="5578609">
                  <a:extLst>
                    <a:ext uri="{9D8B030D-6E8A-4147-A177-3AD203B41FA5}">
                      <a16:colId xmlns:a16="http://schemas.microsoft.com/office/drawing/2014/main" val="3968975465"/>
                    </a:ext>
                  </a:extLst>
                </a:gridCol>
                <a:gridCol w="5578609">
                  <a:extLst>
                    <a:ext uri="{9D8B030D-6E8A-4147-A177-3AD203B41FA5}">
                      <a16:colId xmlns:a16="http://schemas.microsoft.com/office/drawing/2014/main" val="2992391846"/>
                    </a:ext>
                  </a:extLst>
                </a:gridCol>
              </a:tblGrid>
              <a:tr h="370840">
                <a:tc gridSpan="2">
                  <a:txBody>
                    <a:bodyPr/>
                    <a:lstStyle/>
                    <a:p>
                      <a:pPr algn="ctr"/>
                      <a:r>
                        <a:rPr kumimoji="0" lang="en-US" sz="4000" b="0" i="0" u="none" strike="noStrike" kern="1200" cap="none" spc="0" normalizeH="0" baseline="0" noProof="0" dirty="0">
                          <a:ln>
                            <a:noFill/>
                          </a:ln>
                          <a:solidFill>
                            <a:schemeClr val="bg1"/>
                          </a:solidFill>
                          <a:effectLst/>
                          <a:uLnTx/>
                          <a:uFillTx/>
                          <a:latin typeface="Century Gothic"/>
                          <a:ea typeface="+mj-ea"/>
                          <a:cs typeface="+mj-cs"/>
                        </a:rPr>
                        <a:t>College and Career Ready</a:t>
                      </a:r>
                      <a:endParaRPr lang="en-US" dirty="0">
                        <a:solidFill>
                          <a:schemeClr val="bg1"/>
                        </a:solidFill>
                      </a:endParaRPr>
                    </a:p>
                  </a:txBody>
                  <a:tcPr>
                    <a:cell3D prstMaterial="dkEdge">
                      <a:bevel w="25400" h="25400" prst="angle"/>
                      <a:lightRig rig="flood" dir="t"/>
                    </a:cell3D>
                    <a:solidFill>
                      <a:schemeClr val="tx1"/>
                    </a:solidFill>
                  </a:tcPr>
                </a:tc>
                <a:tc hMerge="1">
                  <a:txBody>
                    <a:bodyPr/>
                    <a:lstStyle/>
                    <a:p>
                      <a:endParaRPr lang="en-US" dirty="0"/>
                    </a:p>
                  </a:txBody>
                  <a:tcPr>
                    <a:solidFill>
                      <a:schemeClr val="bg1"/>
                    </a:solidFill>
                  </a:tcPr>
                </a:tc>
                <a:extLst>
                  <a:ext uri="{0D108BD9-81ED-4DB2-BD59-A6C34878D82A}">
                    <a16:rowId xmlns:a16="http://schemas.microsoft.com/office/drawing/2014/main" val="963458859"/>
                  </a:ext>
                </a:extLst>
              </a:tr>
              <a:tr h="370840">
                <a:tc>
                  <a:txBody>
                    <a:bodyPr/>
                    <a:lstStyle/>
                    <a:p>
                      <a:pPr algn="ctr"/>
                      <a:r>
                        <a:rPr lang="en-US" sz="4000" b="1" dirty="0"/>
                        <a:t>Engagement</a:t>
                      </a:r>
                    </a:p>
                    <a:p>
                      <a:pPr marL="285750" indent="-285750">
                        <a:buFont typeface="Century Gothic" panose="020B0502020202020204" pitchFamily="34" charset="0"/>
                        <a:buChar char="▲"/>
                      </a:pPr>
                      <a:r>
                        <a:rPr lang="en-US" sz="1400" dirty="0"/>
                        <a:t>Actively participate</a:t>
                      </a:r>
                    </a:p>
                    <a:p>
                      <a:pPr marL="285750" indent="-285750">
                        <a:buFont typeface="Century Gothic" panose="020B0502020202020204" pitchFamily="34" charset="0"/>
                        <a:buChar char="▲"/>
                      </a:pPr>
                      <a:r>
                        <a:rPr lang="en-US" sz="1400" dirty="0"/>
                        <a:t>Arrive and leave prepared</a:t>
                      </a:r>
                    </a:p>
                    <a:p>
                      <a:pPr marL="285750" indent="-285750">
                        <a:buFont typeface="Century Gothic" panose="020B0502020202020204" pitchFamily="34" charset="0"/>
                        <a:buChar char="▲"/>
                      </a:pPr>
                      <a:r>
                        <a:rPr lang="en-US" sz="1400" dirty="0"/>
                        <a:t>Be an active listener</a:t>
                      </a:r>
                    </a:p>
                    <a:p>
                      <a:pPr marL="285750" indent="-285750">
                        <a:buFont typeface="Century Gothic" panose="020B0502020202020204" pitchFamily="34" charset="0"/>
                        <a:buChar char="▲"/>
                      </a:pPr>
                      <a:r>
                        <a:rPr lang="en-US" sz="1400" dirty="0"/>
                        <a:t>Be on time</a:t>
                      </a:r>
                    </a:p>
                    <a:p>
                      <a:pPr marL="285750" indent="-285750">
                        <a:buFont typeface="Century Gothic" panose="020B0502020202020204" pitchFamily="34" charset="0"/>
                        <a:buChar char="▲"/>
                      </a:pPr>
                      <a:r>
                        <a:rPr lang="en-US" sz="1400" dirty="0"/>
                        <a:t>Be ready to learn</a:t>
                      </a:r>
                    </a:p>
                    <a:p>
                      <a:pPr marL="285750" indent="-285750">
                        <a:buFont typeface="Century Gothic" panose="020B0502020202020204" pitchFamily="34" charset="0"/>
                        <a:buChar char="▲"/>
                      </a:pPr>
                      <a:r>
                        <a:rPr lang="en-US" sz="1400" dirty="0"/>
                        <a:t>Complete homework</a:t>
                      </a:r>
                    </a:p>
                    <a:p>
                      <a:pPr marL="285750" indent="-285750">
                        <a:buFont typeface="Century Gothic" panose="020B0502020202020204" pitchFamily="34" charset="0"/>
                        <a:buChar char="▲"/>
                      </a:pPr>
                      <a:r>
                        <a:rPr lang="en-US" sz="1400" dirty="0"/>
                        <a:t>Follow adult directions</a:t>
                      </a:r>
                    </a:p>
                    <a:p>
                      <a:pPr marL="285750" indent="-285750">
                        <a:buFont typeface="Century Gothic" panose="020B0502020202020204" pitchFamily="34" charset="0"/>
                        <a:buChar char="▲"/>
                      </a:pPr>
                      <a:r>
                        <a:rPr lang="en-US" sz="1400" dirty="0"/>
                        <a:t>Listen attentively</a:t>
                      </a:r>
                    </a:p>
                    <a:p>
                      <a:pPr marL="285750" indent="-285750">
                        <a:buFont typeface="Century Gothic" panose="020B0502020202020204" pitchFamily="34" charset="0"/>
                        <a:buChar char="▲"/>
                      </a:pPr>
                      <a:r>
                        <a:rPr lang="en-US" sz="1400" dirty="0"/>
                        <a:t>Maintain focus on the lesson</a:t>
                      </a:r>
                    </a:p>
                    <a:p>
                      <a:pPr marL="285750" indent="-285750">
                        <a:buFont typeface="Century Gothic" panose="020B0502020202020204" pitchFamily="34" charset="0"/>
                        <a:buChar char="▲"/>
                      </a:pPr>
                      <a:r>
                        <a:rPr lang="en-US" sz="1400" dirty="0"/>
                        <a:t>Participate positively</a:t>
                      </a:r>
                    </a:p>
                    <a:p>
                      <a:pPr marL="285750" indent="-285750">
                        <a:buFont typeface="Century Gothic" panose="020B0502020202020204" pitchFamily="34" charset="0"/>
                        <a:buChar char="▲"/>
                      </a:pPr>
                      <a:r>
                        <a:rPr lang="en-US" sz="1400" dirty="0"/>
                        <a:t>Stay on task</a:t>
                      </a:r>
                    </a:p>
                  </a:txBody>
                  <a:tcPr>
                    <a:cell3D prstMaterial="dkEdge">
                      <a:bevel w="25400" h="25400" prst="angle"/>
                      <a:lightRig rig="flood" dir="t"/>
                    </a:cell3D>
                    <a:solidFill>
                      <a:schemeClr val="bg1">
                        <a:lumMod val="95000"/>
                      </a:schemeClr>
                    </a:solidFill>
                  </a:tcPr>
                </a:tc>
                <a:tc>
                  <a:txBody>
                    <a:bodyPr/>
                    <a:lstStyle/>
                    <a:p>
                      <a:pPr algn="ctr"/>
                      <a:r>
                        <a:rPr lang="en-US" sz="4000" b="1" dirty="0"/>
                        <a:t>Critical Thinking</a:t>
                      </a:r>
                    </a:p>
                    <a:p>
                      <a:pPr marL="285750" indent="-285750">
                        <a:buFont typeface="Century Gothic" panose="020B0502020202020204" pitchFamily="34" charset="0"/>
                        <a:buChar char="▲"/>
                      </a:pPr>
                      <a:r>
                        <a:rPr lang="en-US" sz="1400" dirty="0"/>
                        <a:t>Complete assignments</a:t>
                      </a:r>
                    </a:p>
                    <a:p>
                      <a:pPr marL="285750" indent="-285750">
                        <a:buFont typeface="Century Gothic" panose="020B0502020202020204" pitchFamily="34" charset="0"/>
                        <a:buChar char="▲"/>
                      </a:pPr>
                      <a:r>
                        <a:rPr lang="en-US" sz="1400" dirty="0"/>
                        <a:t>Create authentic work</a:t>
                      </a:r>
                    </a:p>
                    <a:p>
                      <a:pPr marL="285750" indent="-285750">
                        <a:buFont typeface="Century Gothic" panose="020B0502020202020204" pitchFamily="34" charset="0"/>
                        <a:buChar char="▲"/>
                      </a:pPr>
                      <a:r>
                        <a:rPr lang="en-US" sz="1400" dirty="0"/>
                        <a:t>Practice academic honesty</a:t>
                      </a:r>
                    </a:p>
                    <a:p>
                      <a:pPr marL="285750" indent="-285750">
                        <a:buFont typeface="Century Gothic" panose="020B0502020202020204" pitchFamily="34" charset="0"/>
                        <a:buChar char="▲"/>
                      </a:pPr>
                      <a:r>
                        <a:rPr lang="en-US" sz="1400" dirty="0"/>
                        <a:t>Find resources to help you pass every class</a:t>
                      </a:r>
                    </a:p>
                    <a:p>
                      <a:pPr marL="285750" indent="-285750">
                        <a:buFont typeface="Century Gothic" panose="020B0502020202020204" pitchFamily="34" charset="0"/>
                        <a:buChar char="▲"/>
                      </a:pPr>
                      <a:r>
                        <a:rPr lang="en-US" sz="1400" dirty="0"/>
                        <a:t>Give and receive feedback respectfully</a:t>
                      </a:r>
                    </a:p>
                    <a:p>
                      <a:pPr marL="285750" indent="-285750">
                        <a:buFont typeface="Century Gothic" panose="020B0502020202020204" pitchFamily="34" charset="0"/>
                        <a:buChar char="▲"/>
                      </a:pPr>
                      <a:r>
                        <a:rPr lang="en-US" sz="1400" dirty="0"/>
                        <a:t>Know the resources available</a:t>
                      </a:r>
                    </a:p>
                    <a:p>
                      <a:pPr marL="285750" indent="-285750">
                        <a:buFont typeface="Century Gothic" panose="020B0502020202020204" pitchFamily="34" charset="0"/>
                        <a:buChar char="▲"/>
                      </a:pPr>
                      <a:r>
                        <a:rPr lang="en-US" sz="1400" dirty="0"/>
                        <a:t>Produce quality work</a:t>
                      </a:r>
                    </a:p>
                    <a:p>
                      <a:pPr marL="285750" indent="-285750">
                        <a:buFont typeface="Century Gothic" panose="020B0502020202020204" pitchFamily="34" charset="0"/>
                        <a:buChar char="▲"/>
                      </a:pPr>
                      <a:r>
                        <a:rPr lang="en-US" sz="1400" dirty="0"/>
                        <a:t>Think critically, creatively and collaboratively to overcome challenges</a:t>
                      </a:r>
                    </a:p>
                    <a:p>
                      <a:pPr marL="285750" indent="-285750">
                        <a:buFont typeface="Century Gothic" panose="020B0502020202020204" pitchFamily="34" charset="0"/>
                        <a:buChar char="▲"/>
                      </a:pPr>
                      <a:r>
                        <a:rPr lang="en-US" sz="1400" dirty="0"/>
                        <a:t>Use research materials to improve our learning</a:t>
                      </a:r>
                    </a:p>
                    <a:p>
                      <a:pPr marL="285750" indent="-285750">
                        <a:buFont typeface="Century Gothic" panose="020B0502020202020204" pitchFamily="34" charset="0"/>
                        <a:buChar char="▲"/>
                      </a:pPr>
                      <a:endParaRPr lang="en-US" dirty="0"/>
                    </a:p>
                  </a:txBody>
                  <a:tcPr>
                    <a:cell3D prstMaterial="dkEdge">
                      <a:bevel w="25400" h="25400" prst="angle"/>
                      <a:lightRig rig="flood" dir="t"/>
                    </a:cell3D>
                    <a:solidFill>
                      <a:schemeClr val="bg1">
                        <a:lumMod val="95000"/>
                      </a:schemeClr>
                    </a:solidFill>
                  </a:tcPr>
                </a:tc>
                <a:extLst>
                  <a:ext uri="{0D108BD9-81ED-4DB2-BD59-A6C34878D82A}">
                    <a16:rowId xmlns:a16="http://schemas.microsoft.com/office/drawing/2014/main" val="2996336111"/>
                  </a:ext>
                </a:extLst>
              </a:tr>
              <a:tr h="370840">
                <a:tc>
                  <a:txBody>
                    <a:bodyPr/>
                    <a:lstStyle/>
                    <a:p>
                      <a:pPr algn="ctr"/>
                      <a:r>
                        <a:rPr lang="en-US" sz="4000" b="1" dirty="0"/>
                        <a:t>Mindset</a:t>
                      </a:r>
                    </a:p>
                    <a:p>
                      <a:pPr marL="285750" indent="-285750">
                        <a:buFont typeface="Century Gothic" panose="020B0502020202020204" pitchFamily="34" charset="0"/>
                        <a:buChar char="▲"/>
                      </a:pPr>
                      <a:r>
                        <a:rPr lang="en-US" sz="1400" dirty="0"/>
                        <a:t>Accept responsibility for your actions</a:t>
                      </a:r>
                    </a:p>
                    <a:p>
                      <a:pPr marL="285750" indent="-285750">
                        <a:buFont typeface="Century Gothic" panose="020B0502020202020204" pitchFamily="34" charset="0"/>
                        <a:buChar char="▲"/>
                      </a:pPr>
                      <a:r>
                        <a:rPr lang="en-US" sz="1400" dirty="0"/>
                        <a:t>Ask for help appropriately</a:t>
                      </a:r>
                    </a:p>
                    <a:p>
                      <a:pPr marL="285750" indent="-285750">
                        <a:buFont typeface="Century Gothic" panose="020B0502020202020204" pitchFamily="34" charset="0"/>
                        <a:buChar char="▲"/>
                      </a:pPr>
                      <a:r>
                        <a:rPr lang="en-US" sz="1400" dirty="0"/>
                        <a:t>Push yourself to achieve your best</a:t>
                      </a:r>
                    </a:p>
                    <a:p>
                      <a:pPr marL="285750" indent="-285750">
                        <a:buFont typeface="Century Gothic" panose="020B0502020202020204" pitchFamily="34" charset="0"/>
                        <a:buChar char="▲"/>
                      </a:pPr>
                      <a:r>
                        <a:rPr lang="en-US" sz="1400" dirty="0"/>
                        <a:t>Attend school activities and events</a:t>
                      </a:r>
                    </a:p>
                    <a:p>
                      <a:pPr marL="285750" indent="-285750">
                        <a:buFont typeface="Century Gothic" panose="020B0502020202020204" pitchFamily="34" charset="0"/>
                        <a:buChar char="▲"/>
                      </a:pPr>
                      <a:r>
                        <a:rPr lang="en-US" sz="1400" dirty="0"/>
                        <a:t>Be a good citizen</a:t>
                      </a:r>
                    </a:p>
                    <a:p>
                      <a:pPr marL="285750" indent="-285750">
                        <a:buFont typeface="Century Gothic" panose="020B0502020202020204" pitchFamily="34" charset="0"/>
                        <a:buChar char="▲"/>
                      </a:pPr>
                      <a:r>
                        <a:rPr lang="en-US" sz="1400" dirty="0"/>
                        <a:t>Challenge yourself to do your best</a:t>
                      </a:r>
                    </a:p>
                    <a:p>
                      <a:pPr marL="285750" indent="-285750">
                        <a:buFont typeface="Century Gothic" panose="020B0502020202020204" pitchFamily="34" charset="0"/>
                        <a:buChar char="▲"/>
                      </a:pPr>
                      <a:r>
                        <a:rPr lang="en-US" sz="1400" dirty="0"/>
                        <a:t>Foster school spirit</a:t>
                      </a:r>
                    </a:p>
                  </a:txBody>
                  <a:tcPr>
                    <a:cell3D prstMaterial="dkEdge">
                      <a:bevel w="25400" h="25400" prst="angle"/>
                      <a:lightRig rig="flood" dir="t"/>
                    </a:cell3D>
                    <a:solidFill>
                      <a:schemeClr val="bg1">
                        <a:lumMod val="95000"/>
                      </a:schemeClr>
                    </a:solidFill>
                  </a:tcPr>
                </a:tc>
                <a:tc>
                  <a:txBody>
                    <a:bodyPr/>
                    <a:lstStyle/>
                    <a:p>
                      <a:r>
                        <a:rPr lang="en-US" sz="4000" b="1" dirty="0"/>
                        <a:t>Learning Process</a:t>
                      </a:r>
                    </a:p>
                    <a:p>
                      <a:pPr marL="285750" indent="-285750">
                        <a:buFont typeface="Century Gothic" panose="020B0502020202020204" pitchFamily="34" charset="0"/>
                        <a:buChar char="▲"/>
                      </a:pPr>
                      <a:r>
                        <a:rPr lang="en-US" sz="1400" dirty="0"/>
                        <a:t>Check grades weekly</a:t>
                      </a:r>
                    </a:p>
                    <a:p>
                      <a:pPr marL="285750" indent="-285750">
                        <a:buFont typeface="Century Gothic" panose="020B0502020202020204" pitchFamily="34" charset="0"/>
                        <a:buChar char="▲"/>
                      </a:pPr>
                      <a:r>
                        <a:rPr lang="en-US" sz="1400" dirty="0"/>
                        <a:t>Check your assignment notebook to make sure you have your materials to do your homework</a:t>
                      </a:r>
                    </a:p>
                    <a:p>
                      <a:pPr marL="285750" indent="-285750">
                        <a:buFont typeface="Century Gothic" panose="020B0502020202020204" pitchFamily="34" charset="0"/>
                        <a:buChar char="▲"/>
                      </a:pPr>
                      <a:r>
                        <a:rPr lang="en-US" sz="1400" dirty="0"/>
                        <a:t>Cooperate with others</a:t>
                      </a:r>
                    </a:p>
                    <a:p>
                      <a:pPr marL="285750" indent="-285750">
                        <a:buFont typeface="Century Gothic" panose="020B0502020202020204" pitchFamily="34" charset="0"/>
                        <a:buChar char="▲"/>
                      </a:pPr>
                      <a:r>
                        <a:rPr lang="en-US" sz="1400" dirty="0"/>
                        <a:t>Develop good study habits</a:t>
                      </a:r>
                    </a:p>
                    <a:p>
                      <a:pPr marL="285750" indent="-285750">
                        <a:buFont typeface="Century Gothic" panose="020B0502020202020204" pitchFamily="34" charset="0"/>
                        <a:buChar char="▲"/>
                      </a:pPr>
                      <a:r>
                        <a:rPr lang="en-US" sz="1400" dirty="0"/>
                        <a:t>Follow guidelines in student planner</a:t>
                      </a:r>
                    </a:p>
                    <a:p>
                      <a:endParaRPr lang="en-US" dirty="0"/>
                    </a:p>
                  </a:txBody>
                  <a:tcPr>
                    <a:cell3D prstMaterial="dkEdge">
                      <a:bevel w="25400" h="25400" prst="angle"/>
                      <a:lightRig rig="flood" dir="t"/>
                    </a:cell3D>
                    <a:solidFill>
                      <a:schemeClr val="bg1">
                        <a:lumMod val="95000"/>
                      </a:schemeClr>
                    </a:solidFill>
                  </a:tcPr>
                </a:tc>
                <a:extLst>
                  <a:ext uri="{0D108BD9-81ED-4DB2-BD59-A6C34878D82A}">
                    <a16:rowId xmlns:a16="http://schemas.microsoft.com/office/drawing/2014/main" val="890836762"/>
                  </a:ext>
                </a:extLst>
              </a:tr>
            </a:tbl>
          </a:graphicData>
        </a:graphic>
      </p:graphicFrame>
    </p:spTree>
    <p:extLst>
      <p:ext uri="{BB962C8B-B14F-4D97-AF65-F5344CB8AC3E}">
        <p14:creationId xmlns:p14="http://schemas.microsoft.com/office/powerpoint/2010/main" val="185747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1054" name="Google Shape;1054;p111"/>
          <p:cNvPicPr preferRelativeResize="0"/>
          <p:nvPr/>
        </p:nvPicPr>
        <p:blipFill rotWithShape="1">
          <a:blip r:embed="rId3">
            <a:alphaModFix/>
          </a:blip>
          <a:srcRect/>
          <a:stretch/>
        </p:blipFill>
        <p:spPr>
          <a:xfrm>
            <a:off x="-1452282" y="-270094"/>
            <a:ext cx="14891657" cy="7261412"/>
          </a:xfrm>
          <a:prstGeom prst="rect">
            <a:avLst/>
          </a:prstGeom>
          <a:noFill/>
          <a:ln>
            <a:noFill/>
          </a:ln>
        </p:spPr>
      </p:pic>
      <p:sp>
        <p:nvSpPr>
          <p:cNvPr id="2" name="Rectangle 1">
            <a:extLst>
              <a:ext uri="{FF2B5EF4-FFF2-40B4-BE49-F238E27FC236}">
                <a16:creationId xmlns:a16="http://schemas.microsoft.com/office/drawing/2014/main" id="{E88CE0BF-59A8-4284-BF24-D3A07459818B}"/>
              </a:ext>
            </a:extLst>
          </p:cNvPr>
          <p:cNvSpPr/>
          <p:nvPr/>
        </p:nvSpPr>
        <p:spPr>
          <a:xfrm>
            <a:off x="4245429" y="-213470"/>
            <a:ext cx="7654834" cy="584775"/>
          </a:xfrm>
          <a:prstGeom prst="rect">
            <a:avLst/>
          </a:prstGeom>
          <a:solidFill>
            <a:schemeClr val="accent2"/>
          </a:solidFill>
        </p:spPr>
        <p:txBody>
          <a:bodyPr wrap="squar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College and Career Readiness</a:t>
            </a:r>
          </a:p>
        </p:txBody>
      </p:sp>
    </p:spTree>
    <p:extLst>
      <p:ext uri="{BB962C8B-B14F-4D97-AF65-F5344CB8AC3E}">
        <p14:creationId xmlns:p14="http://schemas.microsoft.com/office/powerpoint/2010/main" val="10696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FCC5F8-7193-4B78-BEFB-305C4B914241}"/>
              </a:ext>
            </a:extLst>
          </p:cNvPr>
          <p:cNvPicPr/>
          <p:nvPr/>
        </p:nvPicPr>
        <p:blipFill>
          <a:blip r:embed="rId3">
            <a:extLst>
              <a:ext uri="{28A0092B-C50C-407E-A947-70E740481C1C}">
                <a14:useLocalDpi xmlns:a14="http://schemas.microsoft.com/office/drawing/2010/main" val="0"/>
              </a:ext>
            </a:extLst>
          </a:blip>
          <a:stretch>
            <a:fillRect/>
          </a:stretch>
        </p:blipFill>
        <p:spPr>
          <a:xfrm>
            <a:off x="7347856" y="1"/>
            <a:ext cx="4844144" cy="6753394"/>
          </a:xfrm>
          <a:prstGeom prst="rect">
            <a:avLst/>
          </a:prstGeom>
        </p:spPr>
      </p:pic>
      <p:pic>
        <p:nvPicPr>
          <p:cNvPr id="1026" name="Picture 2" descr="Related image">
            <a:extLst>
              <a:ext uri="{FF2B5EF4-FFF2-40B4-BE49-F238E27FC236}">
                <a16:creationId xmlns:a16="http://schemas.microsoft.com/office/drawing/2014/main" id="{1E2E9CCB-932F-48D9-946B-7527541A6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3" y="2295934"/>
            <a:ext cx="6043477" cy="35892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CCCB6E-2B71-49C8-8AB9-EC6BB33B6827}"/>
              </a:ext>
            </a:extLst>
          </p:cNvPr>
          <p:cNvSpPr>
            <a:spLocks noGrp="1"/>
          </p:cNvSpPr>
          <p:nvPr>
            <p:ph type="title"/>
          </p:nvPr>
        </p:nvSpPr>
        <p:spPr>
          <a:xfrm>
            <a:off x="729613" y="183288"/>
            <a:ext cx="9601200" cy="1036850"/>
          </a:xfrm>
        </p:spPr>
        <p:txBody>
          <a:bodyPr>
            <a:normAutofit/>
          </a:bodyPr>
          <a:lstStyle/>
          <a:p>
            <a:r>
              <a:rPr lang="en-US" sz="6000" dirty="0"/>
              <a:t>Bully Prevention</a:t>
            </a:r>
          </a:p>
        </p:txBody>
      </p:sp>
    </p:spTree>
    <p:extLst>
      <p:ext uri="{BB962C8B-B14F-4D97-AF65-F5344CB8AC3E}">
        <p14:creationId xmlns:p14="http://schemas.microsoft.com/office/powerpoint/2010/main" val="323233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 result for blue pyramid art">
            <a:extLst>
              <a:ext uri="{FF2B5EF4-FFF2-40B4-BE49-F238E27FC236}">
                <a16:creationId xmlns:a16="http://schemas.microsoft.com/office/drawing/2014/main" id="{7F384438-F9C1-4BFF-95DD-B84673284FF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28357"/>
            <a:ext cx="12192000" cy="67540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751104" name="Group 64"/>
          <p:cNvGraphicFramePr>
            <a:graphicFrameLocks noGrp="1"/>
          </p:cNvGraphicFramePr>
          <p:nvPr>
            <p:extLst>
              <p:ext uri="{D42A27DB-BD31-4B8C-83A1-F6EECF244321}">
                <p14:modId xmlns:p14="http://schemas.microsoft.com/office/powerpoint/2010/main" val="3866104404"/>
              </p:ext>
            </p:extLst>
          </p:nvPr>
        </p:nvGraphicFramePr>
        <p:xfrm>
          <a:off x="1676401" y="457200"/>
          <a:ext cx="9470569" cy="5829618"/>
        </p:xfrm>
        <a:graphic>
          <a:graphicData uri="http://schemas.openxmlformats.org/drawingml/2006/table">
            <a:tbl>
              <a:tblPr/>
              <a:tblGrid>
                <a:gridCol w="408141">
                  <a:extLst>
                    <a:ext uri="{9D8B030D-6E8A-4147-A177-3AD203B41FA5}">
                      <a16:colId xmlns:a16="http://schemas.microsoft.com/office/drawing/2014/main" val="20000"/>
                    </a:ext>
                  </a:extLst>
                </a:gridCol>
                <a:gridCol w="1142794">
                  <a:extLst>
                    <a:ext uri="{9D8B030D-6E8A-4147-A177-3AD203B41FA5}">
                      <a16:colId xmlns:a16="http://schemas.microsoft.com/office/drawing/2014/main" val="20001"/>
                    </a:ext>
                  </a:extLst>
                </a:gridCol>
                <a:gridCol w="1061166">
                  <a:extLst>
                    <a:ext uri="{9D8B030D-6E8A-4147-A177-3AD203B41FA5}">
                      <a16:colId xmlns:a16="http://schemas.microsoft.com/office/drawing/2014/main" val="20002"/>
                    </a:ext>
                  </a:extLst>
                </a:gridCol>
                <a:gridCol w="979538">
                  <a:extLst>
                    <a:ext uri="{9D8B030D-6E8A-4147-A177-3AD203B41FA5}">
                      <a16:colId xmlns:a16="http://schemas.microsoft.com/office/drawing/2014/main" val="20003"/>
                    </a:ext>
                  </a:extLst>
                </a:gridCol>
                <a:gridCol w="1469307">
                  <a:extLst>
                    <a:ext uri="{9D8B030D-6E8A-4147-A177-3AD203B41FA5}">
                      <a16:colId xmlns:a16="http://schemas.microsoft.com/office/drawing/2014/main" val="20004"/>
                    </a:ext>
                  </a:extLst>
                </a:gridCol>
                <a:gridCol w="1469307">
                  <a:extLst>
                    <a:ext uri="{9D8B030D-6E8A-4147-A177-3AD203B41FA5}">
                      <a16:colId xmlns:a16="http://schemas.microsoft.com/office/drawing/2014/main" val="20005"/>
                    </a:ext>
                  </a:extLst>
                </a:gridCol>
                <a:gridCol w="897910">
                  <a:extLst>
                    <a:ext uri="{9D8B030D-6E8A-4147-A177-3AD203B41FA5}">
                      <a16:colId xmlns:a16="http://schemas.microsoft.com/office/drawing/2014/main" val="20006"/>
                    </a:ext>
                  </a:extLst>
                </a:gridCol>
                <a:gridCol w="1061166">
                  <a:extLst>
                    <a:ext uri="{9D8B030D-6E8A-4147-A177-3AD203B41FA5}">
                      <a16:colId xmlns:a16="http://schemas.microsoft.com/office/drawing/2014/main" val="20007"/>
                    </a:ext>
                  </a:extLst>
                </a:gridCol>
                <a:gridCol w="981240">
                  <a:extLst>
                    <a:ext uri="{9D8B030D-6E8A-4147-A177-3AD203B41FA5}">
                      <a16:colId xmlns:a16="http://schemas.microsoft.com/office/drawing/2014/main" val="20008"/>
                    </a:ext>
                  </a:extLst>
                </a:gridCol>
              </a:tblGrid>
              <a:tr h="1090152">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dirty="0">
                          <a:ln>
                            <a:noFill/>
                          </a:ln>
                          <a:solidFill>
                            <a:schemeClr val="tx1"/>
                          </a:solidFill>
                          <a:effectLst/>
                          <a:latin typeface="+mn-lt"/>
                          <a:ea typeface="Calibri"/>
                          <a:cs typeface="Calibri"/>
                        </a:rPr>
                        <a:t>Teaching Matrix</a:t>
                      </a:r>
                    </a:p>
                  </a:txBody>
                  <a:tcPr marL="91457" marR="91457" marT="45718" marB="45718"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cell3D prstMaterial="dkEdge">
                      <a:bevel w="25400" h="25400" prst="angle"/>
                      <a:lightRig rig="flood" dir="t"/>
                    </a:cell3D>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ea typeface="Calibri"/>
                          <a:cs typeface="Calibri"/>
                        </a:rPr>
                        <a:t>SETTING</a:t>
                      </a:r>
                      <a:endParaRPr kumimoji="0" lang="en-US" sz="14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3111">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All Settings</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Hallways</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Bruin Block</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Cafeteria</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Library/</a:t>
                      </a:r>
                      <a:endParaRPr kumimoji="0" lang="en-US" sz="1200" b="0" i="0" u="none" strike="noStrike" cap="none" normalizeH="0" baseline="0" dirty="0">
                        <a:ln>
                          <a:noFill/>
                        </a:ln>
                        <a:solidFill>
                          <a:schemeClr val="tx1"/>
                        </a:solidFill>
                        <a:effectLst/>
                        <a:latin typeface="+mn-lt"/>
                        <a:ea typeface="Calibri"/>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Computer Lab</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Assembly</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Bus</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7915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Calibri"/>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Respect </a:t>
                      </a:r>
                      <a:r>
                        <a:rPr kumimoji="0" lang="en-US" sz="1200" b="0" i="0" u="none" strike="noStrike" cap="none" normalizeH="0" baseline="0" dirty="0">
                          <a:ln>
                            <a:noFill/>
                          </a:ln>
                          <a:solidFill>
                            <a:schemeClr val="tx1"/>
                          </a:solidFill>
                          <a:effectLst/>
                          <a:latin typeface="+mn-lt"/>
                          <a:ea typeface="Calibri"/>
                          <a:cs typeface="Calibri"/>
                        </a:rPr>
                        <a:t>Ourselves</a:t>
                      </a: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Be on task.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Give your best effort.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Be prepared.</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Walk.</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Have a plan.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Make appointment w/teacher</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Select healthy foods.</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Study, read, compute.</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Sit in one spot.</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Watch for your stop.</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519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ea typeface="Calibri"/>
                          <a:cs typeface="Calibri"/>
                        </a:rPr>
                        <a:t>Respect Others</a:t>
                      </a:r>
                      <a:endParaRPr kumimoji="0" lang="en-US" sz="2000" b="1"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Practice kindness</a:t>
                      </a: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Use normal voice volume.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Walk to right.</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mn-lt"/>
                          <a:ea typeface="Calibri"/>
                          <a:cs typeface="Calibri"/>
                        </a:rPr>
                        <a:t>Keep music low</a:t>
                      </a:r>
                      <a:endParaRPr kumimoji="0" lang="en-US" sz="2000" b="0" i="0" u="none" strike="noStrike" cap="none" normalizeH="0" baseline="0" dirty="0">
                        <a:ln>
                          <a:noFill/>
                        </a:ln>
                        <a:solidFill>
                          <a:schemeClr val="tx1"/>
                        </a:solidFill>
                        <a:effectLst/>
                        <a:latin typeface="+mn-lt"/>
                        <a:ea typeface="Calibri"/>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Calibri"/>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Calibri"/>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Practice good table manners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ea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Low volume.</a:t>
                      </a:r>
                      <a:endParaRPr kumimoji="0" lang="en-US" sz="1400" b="0" i="0" u="none" strike="noStrike" cap="none" normalizeH="0" baseline="0" dirty="0">
                        <a:ln>
                          <a:noFill/>
                        </a:ln>
                        <a:solidFill>
                          <a:schemeClr val="tx1"/>
                        </a:solidFill>
                        <a:effectLst/>
                        <a:latin typeface="+mn-lt"/>
                        <a:ea typeface="Calibri"/>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Return books.</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Listen/watch.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Use appropriate applause.</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Use a quiet voice.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Stay in your seat.</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63604">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Calibri"/>
                          <a:cs typeface="Calibri"/>
                        </a:rPr>
                        <a:t>Respect Property</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Recycle.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Clean up after self.</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Pick up litter.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Maintain physical space.</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Use technology properly.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Put litter in garbage can.</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Replace trays &amp; utensils.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Clean up eating area.</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Push in chairs.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Treat books carefully.</a:t>
                      </a:r>
                      <a:endParaRPr kumimoji="0" lang="en-US" sz="2000" b="0" i="0" u="none" strike="noStrike" cap="none" normalizeH="0" baseline="0" dirty="0">
                        <a:ln>
                          <a:noFill/>
                        </a:ln>
                        <a:solidFill>
                          <a:schemeClr val="tx1"/>
                        </a:solidFill>
                        <a:effectLst/>
                        <a:latin typeface="+mn-lt"/>
                        <a:ea typeface="Calibri"/>
                        <a:cs typeface="Calibri"/>
                      </a:endParaRP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Pick up trash from bleachers</a:t>
                      </a: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Calibri"/>
                          <a:cs typeface="Calibri"/>
                        </a:rPr>
                        <a:t>Wipe your feet.</a:t>
                      </a:r>
                    </a:p>
                  </a:txBody>
                  <a:tcPr marL="91457" marR="91457"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3126" name="Text Box 60"/>
          <p:cNvSpPr txBox="1">
            <a:spLocks noChangeArrowheads="1"/>
          </p:cNvSpPr>
          <p:nvPr/>
        </p:nvSpPr>
        <p:spPr bwMode="auto">
          <a:xfrm rot="-5400000">
            <a:off x="627063" y="3595688"/>
            <a:ext cx="2590800"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spcAft>
                <a:spcPct val="25000"/>
              </a:spcAft>
              <a:buClr>
                <a:srgbClr val="000000"/>
              </a:buClr>
            </a:pPr>
            <a:r>
              <a:rPr lang="en-US" sz="2400" dirty="0">
                <a:solidFill>
                  <a:srgbClr val="000000"/>
                </a:solidFill>
                <a:latin typeface="Calibri" charset="0"/>
                <a:cs typeface="Calibri"/>
              </a:rPr>
              <a:t>Expectations</a:t>
            </a:r>
          </a:p>
        </p:txBody>
      </p:sp>
      <p:sp>
        <p:nvSpPr>
          <p:cNvPr id="5" name="Left Arrow 4"/>
          <p:cNvSpPr>
            <a:spLocks noChangeArrowheads="1"/>
          </p:cNvSpPr>
          <p:nvPr/>
        </p:nvSpPr>
        <p:spPr bwMode="auto">
          <a:xfrm rot="-1679496">
            <a:off x="3074238" y="643948"/>
            <a:ext cx="3103605" cy="1507212"/>
          </a:xfrm>
          <a:prstGeom prst="leftArrow">
            <a:avLst>
              <a:gd name="adj1" fmla="val 50000"/>
              <a:gd name="adj2" fmla="val 49997"/>
            </a:avLst>
          </a:prstGeom>
          <a:solidFill>
            <a:srgbClr val="FFFF00"/>
          </a:solidFill>
          <a:ln w="9525">
            <a:solidFill>
              <a:schemeClr val="tx1"/>
            </a:solidFill>
            <a:round/>
            <a:headEnd/>
            <a:tailEnd/>
          </a:ln>
          <a:scene3d>
            <a:camera prst="orthographicFront"/>
            <a:lightRig rig="threePt" dir="t"/>
          </a:scene3d>
          <a:sp3d>
            <a:bevelT prst="angle"/>
          </a:sp3d>
        </p:spPr>
        <p:txBody>
          <a:bodyPr lIns="91439" tIns="45719" rIns="91439" bIns="45719" anchor="ctr"/>
          <a:lstStyle/>
          <a:p>
            <a:pPr algn="ctr"/>
            <a:r>
              <a:rPr lang="en-US" sz="2400" dirty="0">
                <a:solidFill>
                  <a:srgbClr val="000000"/>
                </a:solidFill>
              </a:rPr>
              <a:t>1. Expectations</a:t>
            </a:r>
          </a:p>
        </p:txBody>
      </p:sp>
      <p:sp>
        <p:nvSpPr>
          <p:cNvPr id="6" name="Left Arrow 5"/>
          <p:cNvSpPr>
            <a:spLocks noChangeArrowheads="1"/>
          </p:cNvSpPr>
          <p:nvPr/>
        </p:nvSpPr>
        <p:spPr bwMode="auto">
          <a:xfrm rot="2195919">
            <a:off x="6922952" y="2163081"/>
            <a:ext cx="4059451" cy="2201172"/>
          </a:xfrm>
          <a:prstGeom prst="leftArrow">
            <a:avLst>
              <a:gd name="adj1" fmla="val 50000"/>
              <a:gd name="adj2" fmla="val 49997"/>
            </a:avLst>
          </a:prstGeom>
          <a:solidFill>
            <a:srgbClr val="FFFF00"/>
          </a:solidFill>
          <a:ln w="9525">
            <a:solidFill>
              <a:schemeClr val="tx1"/>
            </a:solidFill>
            <a:round/>
            <a:headEnd/>
            <a:tailEnd/>
          </a:ln>
          <a:scene3d>
            <a:camera prst="orthographicFront"/>
            <a:lightRig rig="threePt" dir="t"/>
          </a:scene3d>
          <a:sp3d>
            <a:bevelT prst="angle"/>
          </a:sp3d>
        </p:spPr>
        <p:txBody>
          <a:bodyPr lIns="91439" tIns="45719" rIns="91439" bIns="45719" anchor="ctr"/>
          <a:lstStyle/>
          <a:p>
            <a:pPr algn="ctr" defTabSz="822308"/>
            <a:r>
              <a:rPr lang="en-US" sz="2000" dirty="0">
                <a:solidFill>
                  <a:srgbClr val="000000"/>
                </a:solidFill>
              </a:rPr>
              <a:t>2. NATURAL CONTEXT (Settings/Social Emotional wellness</a:t>
            </a:r>
          </a:p>
        </p:txBody>
      </p:sp>
      <p:sp>
        <p:nvSpPr>
          <p:cNvPr id="3131" name="TextBox 9"/>
          <p:cNvSpPr txBox="1">
            <a:spLocks noChangeArrowheads="1"/>
          </p:cNvSpPr>
          <p:nvPr/>
        </p:nvSpPr>
        <p:spPr bwMode="auto">
          <a:xfrm>
            <a:off x="6442586" y="3477755"/>
            <a:ext cx="1371600" cy="1169551"/>
          </a:xfrm>
          <a:prstGeom prst="rect">
            <a:avLst/>
          </a:prstGeom>
          <a:solidFill>
            <a:srgbClr val="FFFF00"/>
          </a:solidFill>
          <a:ln>
            <a:solidFill>
              <a:schemeClr val="tx1"/>
            </a:solid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dirty="0">
                <a:solidFill>
                  <a:srgbClr val="C00000"/>
                </a:solidFill>
                <a:latin typeface="+mn-lt"/>
                <a:cs typeface="Calibri"/>
              </a:rPr>
              <a:t>Invite people </a:t>
            </a:r>
          </a:p>
          <a:p>
            <a:pPr algn="ctr" eaLnBrk="1" hangingPunct="1"/>
            <a:r>
              <a:rPr lang="en-US" sz="1400" dirty="0">
                <a:solidFill>
                  <a:srgbClr val="C00000"/>
                </a:solidFill>
                <a:latin typeface="+mn-lt"/>
                <a:cs typeface="Calibri"/>
              </a:rPr>
              <a:t>who are alone </a:t>
            </a:r>
          </a:p>
          <a:p>
            <a:pPr algn="ctr" eaLnBrk="1" hangingPunct="1"/>
            <a:r>
              <a:rPr lang="en-US" sz="1400" dirty="0">
                <a:solidFill>
                  <a:srgbClr val="C00000"/>
                </a:solidFill>
                <a:latin typeface="+mn-lt"/>
                <a:cs typeface="Calibri"/>
              </a:rPr>
              <a:t>to join in your conversation</a:t>
            </a:r>
            <a:r>
              <a:rPr lang="en-US" sz="1400" dirty="0">
                <a:solidFill>
                  <a:srgbClr val="C00000"/>
                </a:solidFill>
                <a:latin typeface="Calibri"/>
                <a:cs typeface="Calibri"/>
              </a:rPr>
              <a:t>.</a:t>
            </a:r>
          </a:p>
        </p:txBody>
      </p:sp>
      <p:sp>
        <p:nvSpPr>
          <p:cNvPr id="3132" name="TextBox 10"/>
          <p:cNvSpPr txBox="1">
            <a:spLocks noChangeArrowheads="1"/>
          </p:cNvSpPr>
          <p:nvPr/>
        </p:nvSpPr>
        <p:spPr bwMode="auto">
          <a:xfrm>
            <a:off x="5088916" y="3477755"/>
            <a:ext cx="1219200" cy="954107"/>
          </a:xfrm>
          <a:prstGeom prst="rect">
            <a:avLst/>
          </a:prstGeom>
          <a:solidFill>
            <a:srgbClr val="FFFF00"/>
          </a:solidFill>
          <a:ln>
            <a:solidFill>
              <a:schemeClr val="accent1">
                <a:shade val="5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dirty="0">
                <a:solidFill>
                  <a:srgbClr val="C00000"/>
                </a:solidFill>
                <a:latin typeface="+mn-lt"/>
                <a:cs typeface="Calibri"/>
              </a:rPr>
              <a:t>Invite others to join a club  you are in. </a:t>
            </a:r>
          </a:p>
        </p:txBody>
      </p:sp>
      <p:sp>
        <p:nvSpPr>
          <p:cNvPr id="9" name="Left-Right Arrow 8">
            <a:extLst>
              <a:ext uri="{FF2B5EF4-FFF2-40B4-BE49-F238E27FC236}">
                <a16:creationId xmlns:a16="http://schemas.microsoft.com/office/drawing/2014/main" id="{A216D352-9A18-574A-A9B2-9741474340BB}"/>
              </a:ext>
            </a:extLst>
          </p:cNvPr>
          <p:cNvSpPr/>
          <p:nvPr/>
        </p:nvSpPr>
        <p:spPr>
          <a:xfrm>
            <a:off x="3792070" y="4230209"/>
            <a:ext cx="1906446" cy="1157486"/>
          </a:xfrm>
          <a:prstGeom prst="lef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3. Specific Behaviors </a:t>
            </a:r>
          </a:p>
        </p:txBody>
      </p:sp>
      <p:sp>
        <p:nvSpPr>
          <p:cNvPr id="11" name="TextBox 10">
            <a:extLst>
              <a:ext uri="{FF2B5EF4-FFF2-40B4-BE49-F238E27FC236}">
                <a16:creationId xmlns:a16="http://schemas.microsoft.com/office/drawing/2014/main" id="{4E06482B-454F-4141-8A23-CB66DA09E1E0}"/>
              </a:ext>
            </a:extLst>
          </p:cNvPr>
          <p:cNvSpPr txBox="1"/>
          <p:nvPr/>
        </p:nvSpPr>
        <p:spPr>
          <a:xfrm>
            <a:off x="3071672" y="3693179"/>
            <a:ext cx="1082348" cy="738664"/>
          </a:xfrm>
          <a:prstGeom prst="rect">
            <a:avLst/>
          </a:prstGeom>
          <a:solidFill>
            <a:srgbClr val="FFFF00"/>
          </a:solidFill>
          <a:ln>
            <a:solidFill>
              <a:schemeClr val="tx1"/>
            </a:solidFill>
          </a:ln>
        </p:spPr>
        <p:txBody>
          <a:bodyPr wrap="none" rtlCol="0">
            <a:spAutoFit/>
          </a:bodyPr>
          <a:lstStyle/>
          <a:p>
            <a:pPr algn="ctr" fontAlgn="base">
              <a:spcBef>
                <a:spcPct val="0"/>
              </a:spcBef>
              <a:spcAft>
                <a:spcPct val="0"/>
              </a:spcAft>
            </a:pPr>
            <a:r>
              <a:rPr lang="en-US" sz="1400" dirty="0">
                <a:solidFill>
                  <a:srgbClr val="FF0000"/>
                </a:solidFill>
                <a:latin typeface="+mj-lt"/>
                <a:ea typeface="Calibri"/>
                <a:cs typeface="Calibri"/>
              </a:rPr>
              <a:t>Use social </a:t>
            </a:r>
          </a:p>
          <a:p>
            <a:pPr algn="ctr" fontAlgn="base">
              <a:spcBef>
                <a:spcPct val="0"/>
              </a:spcBef>
              <a:spcAft>
                <a:spcPct val="0"/>
              </a:spcAft>
            </a:pPr>
            <a:r>
              <a:rPr lang="en-US" sz="1400" dirty="0">
                <a:solidFill>
                  <a:srgbClr val="FF0000"/>
                </a:solidFill>
                <a:latin typeface="+mj-lt"/>
                <a:ea typeface="Calibri"/>
                <a:cs typeface="Calibri"/>
              </a:rPr>
              <a:t>media </a:t>
            </a:r>
          </a:p>
          <a:p>
            <a:pPr algn="ctr" fontAlgn="base">
              <a:spcBef>
                <a:spcPct val="0"/>
              </a:spcBef>
              <a:spcAft>
                <a:spcPct val="0"/>
              </a:spcAft>
            </a:pPr>
            <a:r>
              <a:rPr lang="en-US" sz="1400" dirty="0">
                <a:solidFill>
                  <a:srgbClr val="FF0000"/>
                </a:solidFill>
                <a:latin typeface="+mj-lt"/>
                <a:ea typeface="Calibri"/>
                <a:cs typeface="Calibri"/>
              </a:rPr>
              <a:t>for ‘good</a:t>
            </a:r>
            <a:r>
              <a:rPr lang="en-US" sz="1400" dirty="0">
                <a:solidFill>
                  <a:srgbClr val="FF0000"/>
                </a:solidFill>
                <a:ea typeface="Calibri"/>
                <a:cs typeface="Calibri"/>
              </a:rPr>
              <a:t>’</a:t>
            </a:r>
          </a:p>
        </p:txBody>
      </p:sp>
      <p:sp>
        <p:nvSpPr>
          <p:cNvPr id="2" name="Rounded Rectangle 1">
            <a:extLst>
              <a:ext uri="{FF2B5EF4-FFF2-40B4-BE49-F238E27FC236}">
                <a16:creationId xmlns:a16="http://schemas.microsoft.com/office/drawing/2014/main" id="{C59F4BEA-92A2-4C41-A283-57E4DD6AC989}"/>
              </a:ext>
            </a:extLst>
          </p:cNvPr>
          <p:cNvSpPr/>
          <p:nvPr/>
        </p:nvSpPr>
        <p:spPr>
          <a:xfrm>
            <a:off x="7843067" y="563550"/>
            <a:ext cx="267253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bg1"/>
                </a:solidFill>
                <a:ea typeface="Calibri"/>
                <a:cs typeface="Calibri"/>
              </a:rPr>
              <a:t>BUILD RESPECTFUL ENVIRONMENT</a:t>
            </a:r>
          </a:p>
        </p:txBody>
      </p:sp>
      <p:sp>
        <p:nvSpPr>
          <p:cNvPr id="3125" name="Rectangle 59"/>
          <p:cNvSpPr>
            <a:spLocks noChangeArrowheads="1"/>
          </p:cNvSpPr>
          <p:nvPr/>
        </p:nvSpPr>
        <p:spPr bwMode="auto">
          <a:xfrm>
            <a:off x="1735139" y="8043755"/>
            <a:ext cx="184729" cy="64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19" rIns="91439" bIns="45719" anchor="ctr">
            <a:spAutoFit/>
          </a:bodyPr>
          <a:lstStyle/>
          <a:p>
            <a:br>
              <a:rPr lang="en-US" sz="1200" dirty="0">
                <a:solidFill>
                  <a:srgbClr val="000000"/>
                </a:solidFill>
                <a:latin typeface="Calibri" charset="0"/>
                <a:cs typeface="Calibri"/>
              </a:rPr>
            </a:br>
            <a:endParaRPr lang="en-US" sz="2400" dirty="0">
              <a:solidFill>
                <a:srgbClr val="000000"/>
              </a:solidFill>
              <a:latin typeface="Calibri" charset="0"/>
            </a:endParaRPr>
          </a:p>
        </p:txBody>
      </p:sp>
      <p:pic>
        <p:nvPicPr>
          <p:cNvPr id="3130" name="Rectangl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2688" y="0"/>
            <a:ext cx="0"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2907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31" grpId="0" animBg="1"/>
      <p:bldP spid="3132" grpId="0" animBg="1"/>
      <p:bldP spid="9" grpId="0" animBg="1"/>
      <p:bldP spid="1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CF9D-4EB9-E948-87D7-C8F2214A84F1}"/>
              </a:ext>
            </a:extLst>
          </p:cNvPr>
          <p:cNvSpPr>
            <a:spLocks noGrp="1"/>
          </p:cNvSpPr>
          <p:nvPr>
            <p:ph type="title"/>
          </p:nvPr>
        </p:nvSpPr>
        <p:spPr>
          <a:xfrm>
            <a:off x="593255" y="174868"/>
            <a:ext cx="10924977" cy="1143000"/>
          </a:xfrm>
        </p:spPr>
        <p:txBody>
          <a:bodyPr>
            <a:noAutofit/>
          </a:bodyPr>
          <a:lstStyle/>
          <a:p>
            <a:r>
              <a:rPr lang="en-US" sz="6000" b="1" dirty="0"/>
              <a:t>PBIS Master Wizard says…</a:t>
            </a:r>
          </a:p>
        </p:txBody>
      </p:sp>
      <p:sp>
        <p:nvSpPr>
          <p:cNvPr id="3" name="Content Placeholder 2">
            <a:extLst>
              <a:ext uri="{FF2B5EF4-FFF2-40B4-BE49-F238E27FC236}">
                <a16:creationId xmlns:a16="http://schemas.microsoft.com/office/drawing/2014/main" id="{A882D920-8E2D-E649-971D-C862640AB370}"/>
              </a:ext>
            </a:extLst>
          </p:cNvPr>
          <p:cNvSpPr>
            <a:spLocks noGrp="1"/>
          </p:cNvSpPr>
          <p:nvPr>
            <p:ph idx="1"/>
          </p:nvPr>
        </p:nvSpPr>
        <p:spPr>
          <a:xfrm>
            <a:off x="317500" y="1160463"/>
            <a:ext cx="9962827" cy="5254382"/>
          </a:xfrm>
        </p:spPr>
        <p:txBody>
          <a:bodyPr>
            <a:normAutofit/>
          </a:bodyPr>
          <a:lstStyle/>
          <a:p>
            <a:pPr marL="457200" lvl="1" indent="0">
              <a:buNone/>
            </a:pPr>
            <a:endParaRPr lang="en-US" dirty="0"/>
          </a:p>
          <a:p>
            <a:pPr marL="0" indent="0">
              <a:buNone/>
            </a:pPr>
            <a:r>
              <a:rPr lang="en-US" sz="6600" dirty="0"/>
              <a:t>“It doesn’t work in high schools without student engagement”</a:t>
            </a:r>
          </a:p>
          <a:p>
            <a:pPr marL="320040" lvl="1" indent="0">
              <a:buNone/>
            </a:pPr>
            <a:r>
              <a:rPr lang="en-US" sz="6600" dirty="0"/>
              <a:t>-</a:t>
            </a:r>
            <a:r>
              <a:rPr lang="en-US" sz="6600" i="1" dirty="0"/>
              <a:t>Rob Horner                    </a:t>
            </a:r>
          </a:p>
          <a:p>
            <a:pPr lvl="1"/>
            <a:endParaRPr lang="en-US" dirty="0"/>
          </a:p>
        </p:txBody>
      </p:sp>
      <p:pic>
        <p:nvPicPr>
          <p:cNvPr id="4098" name="Picture 2" descr="Image result for levels of student engagement">
            <a:extLst>
              <a:ext uri="{FF2B5EF4-FFF2-40B4-BE49-F238E27FC236}">
                <a16:creationId xmlns:a16="http://schemas.microsoft.com/office/drawing/2014/main" id="{B29A87A5-7558-4AE8-B2E0-30ADCEB17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533610"/>
            <a:ext cx="5473700" cy="33243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extLst>
              <a:ext uri="{FF2B5EF4-FFF2-40B4-BE49-F238E27FC236}">
                <a16:creationId xmlns:a16="http://schemas.microsoft.com/office/drawing/2014/main" id="{F4BF6ED3-6818-464E-9E8E-FED4539F41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5462305">
            <a:off x="5793332" y="3717156"/>
            <a:ext cx="2026083" cy="163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17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8FA81-33B2-4E0C-86C8-CB7CD4369A15}"/>
              </a:ext>
            </a:extLst>
          </p:cNvPr>
          <p:cNvGraphicFramePr>
            <a:graphicFrameLocks noGrp="1"/>
          </p:cNvGraphicFramePr>
          <p:nvPr>
            <p:extLst>
              <p:ext uri="{D42A27DB-BD31-4B8C-83A1-F6EECF244321}">
                <p14:modId xmlns:p14="http://schemas.microsoft.com/office/powerpoint/2010/main" val="564134220"/>
              </p:ext>
            </p:extLst>
          </p:nvPr>
        </p:nvGraphicFramePr>
        <p:xfrm>
          <a:off x="-69669" y="3091543"/>
          <a:ext cx="4499703" cy="3902710"/>
        </p:xfrm>
        <a:graphic>
          <a:graphicData uri="http://schemas.openxmlformats.org/drawingml/2006/table">
            <a:tbl>
              <a:tblPr firstRow="1" firstCol="1" bandRow="1">
                <a:tableStyleId>{C4B1156A-380E-4F78-BDF5-A606A8083BF9}</a:tableStyleId>
              </a:tblPr>
              <a:tblGrid>
                <a:gridCol w="435471">
                  <a:extLst>
                    <a:ext uri="{9D8B030D-6E8A-4147-A177-3AD203B41FA5}">
                      <a16:colId xmlns:a16="http://schemas.microsoft.com/office/drawing/2014/main" val="1951079739"/>
                    </a:ext>
                  </a:extLst>
                </a:gridCol>
                <a:gridCol w="4064232">
                  <a:extLst>
                    <a:ext uri="{9D8B030D-6E8A-4147-A177-3AD203B41FA5}">
                      <a16:colId xmlns:a16="http://schemas.microsoft.com/office/drawing/2014/main" val="2064200017"/>
                    </a:ext>
                  </a:extLst>
                </a:gridCol>
              </a:tblGrid>
              <a:tr h="186055">
                <a:tc gridSpan="2">
                  <a:txBody>
                    <a:bodyPr/>
                    <a:lstStyle/>
                    <a:p>
                      <a:pPr marL="0" marR="0">
                        <a:spcBef>
                          <a:spcPts val="0"/>
                        </a:spcBef>
                        <a:spcAft>
                          <a:spcPts val="0"/>
                        </a:spcAft>
                      </a:pPr>
                      <a:r>
                        <a:rPr lang="en-US" sz="1600" dirty="0">
                          <a:effectLst/>
                        </a:rPr>
                        <a:t>PROSOCIAL &amp; ACADEMIC CIRCLES CHECKLIST</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hMerge="1">
                  <a:txBody>
                    <a:bodyPr/>
                    <a:lstStyle/>
                    <a:p>
                      <a:endParaRPr lang="en-US"/>
                    </a:p>
                  </a:txBody>
                  <a:tcPr/>
                </a:tc>
                <a:extLst>
                  <a:ext uri="{0D108BD9-81ED-4DB2-BD59-A6C34878D82A}">
                    <a16:rowId xmlns:a16="http://schemas.microsoft.com/office/drawing/2014/main" val="3126488098"/>
                  </a:ext>
                </a:extLst>
              </a:tr>
              <a:tr h="280670">
                <a:tc>
                  <a:txBody>
                    <a:bodyPr/>
                    <a:lstStyle/>
                    <a:p>
                      <a:pPr marL="0" marR="0" algn="ctr">
                        <a:spcBef>
                          <a:spcPts val="0"/>
                        </a:spcBef>
                        <a:spcAft>
                          <a:spcPts val="0"/>
                        </a:spcAft>
                      </a:pPr>
                      <a:r>
                        <a:rPr lang="en-US" sz="1100" dirty="0">
                          <a:effectLst/>
                        </a:rPr>
                        <a:t>1.</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Circles are used both in classroom and non-classroom settings</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633943877"/>
                  </a:ext>
                </a:extLst>
              </a:tr>
              <a:tr h="280670">
                <a:tc>
                  <a:txBody>
                    <a:bodyPr/>
                    <a:lstStyle/>
                    <a:p>
                      <a:pPr marL="0" marR="0" algn="ctr">
                        <a:spcBef>
                          <a:spcPts val="0"/>
                        </a:spcBef>
                        <a:spcAft>
                          <a:spcPts val="0"/>
                        </a:spcAft>
                      </a:pPr>
                      <a:r>
                        <a:rPr lang="en-US" sz="1100" dirty="0">
                          <a:effectLst/>
                        </a:rPr>
                        <a:t>2.</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Circles are used for community building / welcoming</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672407000"/>
                  </a:ext>
                </a:extLst>
              </a:tr>
              <a:tr h="280670">
                <a:tc>
                  <a:txBody>
                    <a:bodyPr/>
                    <a:lstStyle/>
                    <a:p>
                      <a:pPr marL="0" marR="0" algn="ctr">
                        <a:spcBef>
                          <a:spcPts val="0"/>
                        </a:spcBef>
                        <a:spcAft>
                          <a:spcPts val="0"/>
                        </a:spcAft>
                      </a:pPr>
                      <a:r>
                        <a:rPr lang="en-US" sz="1100" dirty="0">
                          <a:effectLst/>
                        </a:rPr>
                        <a:t>3.</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Circles are used for restoring or repairing harm. </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050961725"/>
                  </a:ext>
                </a:extLst>
              </a:tr>
              <a:tr h="280670">
                <a:tc>
                  <a:txBody>
                    <a:bodyPr/>
                    <a:lstStyle/>
                    <a:p>
                      <a:pPr marL="0" marR="0" algn="ctr">
                        <a:spcBef>
                          <a:spcPts val="0"/>
                        </a:spcBef>
                        <a:spcAft>
                          <a:spcPts val="0"/>
                        </a:spcAft>
                      </a:pPr>
                      <a:r>
                        <a:rPr lang="en-US" sz="1100" dirty="0">
                          <a:effectLst/>
                        </a:rPr>
                        <a:t>4.</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Restorative circles, or other circles to repair harm, are co-facilitated by the RP Coach or administrator as agreed upon by staff.</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205432565"/>
                  </a:ext>
                </a:extLst>
              </a:tr>
              <a:tr h="0">
                <a:tc>
                  <a:txBody>
                    <a:bodyPr/>
                    <a:lstStyle/>
                    <a:p>
                      <a:pPr marL="0" marR="0" algn="ctr">
                        <a:spcBef>
                          <a:spcPts val="0"/>
                        </a:spcBef>
                        <a:spcAft>
                          <a:spcPts val="0"/>
                        </a:spcAft>
                      </a:pPr>
                      <a:r>
                        <a:rPr lang="en-US" sz="1100" dirty="0">
                          <a:effectLst/>
                        </a:rPr>
                        <a:t>5.</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Purpose of circle is clearly stated before the circle begins</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2846446143"/>
                  </a:ext>
                </a:extLst>
              </a:tr>
              <a:tr h="324939">
                <a:tc>
                  <a:txBody>
                    <a:bodyPr/>
                    <a:lstStyle/>
                    <a:p>
                      <a:pPr marL="0" marR="0" algn="ctr">
                        <a:spcBef>
                          <a:spcPts val="0"/>
                        </a:spcBef>
                        <a:spcAft>
                          <a:spcPts val="0"/>
                        </a:spcAft>
                      </a:pPr>
                      <a:r>
                        <a:rPr lang="en-US" sz="1100" dirty="0">
                          <a:effectLst/>
                        </a:rPr>
                        <a:t>6.</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 keeper is identified for each circle event (can be staff or student)</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029144643"/>
                  </a:ext>
                </a:extLst>
              </a:tr>
              <a:tr h="280670">
                <a:tc>
                  <a:txBody>
                    <a:bodyPr/>
                    <a:lstStyle/>
                    <a:p>
                      <a:pPr marL="0" marR="0" algn="ctr">
                        <a:spcBef>
                          <a:spcPts val="0"/>
                        </a:spcBef>
                        <a:spcAft>
                          <a:spcPts val="0"/>
                        </a:spcAft>
                      </a:pPr>
                      <a:r>
                        <a:rPr lang="en-US" sz="1100" dirty="0">
                          <a:effectLst/>
                        </a:rPr>
                        <a:t>7.</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 keeper consistently states circle guidelines</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868267958"/>
                  </a:ext>
                </a:extLst>
              </a:tr>
              <a:tr h="280670">
                <a:tc>
                  <a:txBody>
                    <a:bodyPr/>
                    <a:lstStyle/>
                    <a:p>
                      <a:pPr marL="0" marR="0" algn="ctr">
                        <a:spcBef>
                          <a:spcPts val="0"/>
                        </a:spcBef>
                        <a:spcAft>
                          <a:spcPts val="0"/>
                        </a:spcAft>
                      </a:pPr>
                      <a:r>
                        <a:rPr lang="en-US" sz="1100" dirty="0">
                          <a:effectLst/>
                        </a:rPr>
                        <a:t>8.</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 keeper initiates dialogue using a talking piece</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219183724"/>
                  </a:ext>
                </a:extLst>
              </a:tr>
              <a:tr h="0">
                <a:tc>
                  <a:txBody>
                    <a:bodyPr/>
                    <a:lstStyle/>
                    <a:p>
                      <a:pPr marL="0" marR="0" algn="ctr">
                        <a:spcBef>
                          <a:spcPts val="0"/>
                        </a:spcBef>
                        <a:spcAft>
                          <a:spcPts val="0"/>
                        </a:spcAft>
                      </a:pPr>
                      <a:r>
                        <a:rPr lang="en-US" sz="1100" dirty="0">
                          <a:effectLst/>
                        </a:rPr>
                        <a:t>9. </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 keeper provides the opportunity for all participants to speak in turn</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4285458285"/>
                  </a:ext>
                </a:extLst>
              </a:tr>
              <a:tr h="280670">
                <a:tc>
                  <a:txBody>
                    <a:bodyPr/>
                    <a:lstStyle/>
                    <a:p>
                      <a:pPr marL="0" marR="0" algn="ctr">
                        <a:spcBef>
                          <a:spcPts val="0"/>
                        </a:spcBef>
                        <a:spcAft>
                          <a:spcPts val="0"/>
                        </a:spcAft>
                      </a:pPr>
                      <a:r>
                        <a:rPr lang="en-US" sz="1100" dirty="0">
                          <a:effectLst/>
                        </a:rPr>
                        <a:t>10. </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Circle guidelines have been aligned to SW Expectations</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4210538386"/>
                  </a:ext>
                </a:extLst>
              </a:tr>
              <a:tr h="280670">
                <a:tc>
                  <a:txBody>
                    <a:bodyPr/>
                    <a:lstStyle/>
                    <a:p>
                      <a:pPr marL="0" marR="0" algn="ctr">
                        <a:spcBef>
                          <a:spcPts val="0"/>
                        </a:spcBef>
                        <a:spcAft>
                          <a:spcPts val="0"/>
                        </a:spcAft>
                      </a:pPr>
                      <a:r>
                        <a:rPr lang="en-US" sz="1100" dirty="0">
                          <a:effectLst/>
                        </a:rPr>
                        <a:t>11.</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solidFill>
                      <a:schemeClr val="bg1">
                        <a:lumMod val="95000"/>
                      </a:schemeClr>
                    </a:solidFill>
                  </a:tcPr>
                </a:tc>
                <a:tc>
                  <a:txBody>
                    <a:bodyPr/>
                    <a:lstStyle/>
                    <a:p>
                      <a:pPr marL="0" marR="0">
                        <a:spcBef>
                          <a:spcPts val="0"/>
                        </a:spcBef>
                        <a:spcAft>
                          <a:spcPts val="0"/>
                        </a:spcAft>
                      </a:pPr>
                      <a:r>
                        <a:rPr lang="en-US" sz="1100" dirty="0">
                          <a:effectLst/>
                        </a:rPr>
                        <a:t>Students have contributed to establishment of circle values</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2877826871"/>
                  </a:ext>
                </a:extLst>
              </a:tr>
            </a:tbl>
          </a:graphicData>
        </a:graphic>
      </p:graphicFrame>
      <p:pic>
        <p:nvPicPr>
          <p:cNvPr id="2050" name="Picture 2" descr="Image result for teaching restorative practices with classroom circles">
            <a:extLst>
              <a:ext uri="{FF2B5EF4-FFF2-40B4-BE49-F238E27FC236}">
                <a16:creationId xmlns:a16="http://schemas.microsoft.com/office/drawing/2014/main" id="{D4009A29-C42E-4BEF-AE73-B7E356835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430033" cy="30915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7D02F09B-4D43-4057-AEBE-DC6FFBD7E309}"/>
              </a:ext>
            </a:extLst>
          </p:cNvPr>
          <p:cNvGraphicFramePr>
            <a:graphicFrameLocks noGrp="1"/>
          </p:cNvGraphicFramePr>
          <p:nvPr>
            <p:extLst>
              <p:ext uri="{D42A27DB-BD31-4B8C-83A1-F6EECF244321}">
                <p14:modId xmlns:p14="http://schemas.microsoft.com/office/powerpoint/2010/main" val="3460406105"/>
              </p:ext>
            </p:extLst>
          </p:nvPr>
        </p:nvGraphicFramePr>
        <p:xfrm>
          <a:off x="4430035" y="-6531"/>
          <a:ext cx="7701006" cy="7075973"/>
        </p:xfrm>
        <a:graphic>
          <a:graphicData uri="http://schemas.openxmlformats.org/drawingml/2006/table">
            <a:tbl>
              <a:tblPr firstRow="1" bandRow="1">
                <a:tableStyleId>{7E9639D4-E3E2-4D34-9284-5A2195B3D0D7}</a:tableStyleId>
              </a:tblPr>
              <a:tblGrid>
                <a:gridCol w="2824205">
                  <a:extLst>
                    <a:ext uri="{9D8B030D-6E8A-4147-A177-3AD203B41FA5}">
                      <a16:colId xmlns:a16="http://schemas.microsoft.com/office/drawing/2014/main" val="863904860"/>
                    </a:ext>
                  </a:extLst>
                </a:gridCol>
                <a:gridCol w="4876801">
                  <a:extLst>
                    <a:ext uri="{9D8B030D-6E8A-4147-A177-3AD203B41FA5}">
                      <a16:colId xmlns:a16="http://schemas.microsoft.com/office/drawing/2014/main" val="3411585780"/>
                    </a:ext>
                  </a:extLst>
                </a:gridCol>
              </a:tblGrid>
              <a:tr h="2177857">
                <a:tc gridSpan="2">
                  <a:txBody>
                    <a:bodyPr/>
                    <a:lstStyle/>
                    <a:p>
                      <a:r>
                        <a:rPr lang="en-US" sz="4000" dirty="0"/>
                        <a:t>Restorative Practice Routine:  </a:t>
                      </a:r>
                      <a:r>
                        <a:rPr lang="en-US" sz="6600" dirty="0"/>
                        <a:t>Classroom Circles</a:t>
                      </a:r>
                    </a:p>
                  </a:txBody>
                  <a:tcPr/>
                </a:tc>
                <a:tc hMerge="1">
                  <a:txBody>
                    <a:bodyPr/>
                    <a:lstStyle/>
                    <a:p>
                      <a:endParaRPr lang="en-US" sz="4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716546"/>
                  </a:ext>
                </a:extLst>
              </a:tr>
              <a:tr h="1513832">
                <a:tc>
                  <a:txBody>
                    <a:bodyPr/>
                    <a:lstStyle/>
                    <a:p>
                      <a:pPr algn="ctr"/>
                      <a:r>
                        <a:rPr lang="en-US" sz="3200" dirty="0"/>
                        <a:t>Integrity</a:t>
                      </a:r>
                    </a:p>
                    <a:p>
                      <a:pPr algn="ctr"/>
                      <a:endParaRPr lang="en-US" sz="3200"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7796393"/>
                  </a:ext>
                </a:extLst>
              </a:tr>
              <a:tr h="1621257">
                <a:tc>
                  <a:txBody>
                    <a:bodyPr/>
                    <a:lstStyle/>
                    <a:p>
                      <a:pPr algn="ctr"/>
                      <a:r>
                        <a:rPr lang="en-US" sz="3200" dirty="0"/>
                        <a:t>Honor Self &amp; Others</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526340"/>
                  </a:ext>
                </a:extLst>
              </a:tr>
              <a:tr h="1763027">
                <a:tc>
                  <a:txBody>
                    <a:bodyPr/>
                    <a:lstStyle/>
                    <a:p>
                      <a:pPr algn="ctr"/>
                      <a:r>
                        <a:rPr lang="en-US" sz="3200" dirty="0"/>
                        <a:t>Social Responsibility</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192178"/>
                  </a:ext>
                </a:extLst>
              </a:tr>
            </a:tbl>
          </a:graphicData>
        </a:graphic>
      </p:graphicFrame>
    </p:spTree>
    <p:extLst>
      <p:ext uri="{BB962C8B-B14F-4D97-AF65-F5344CB8AC3E}">
        <p14:creationId xmlns:p14="http://schemas.microsoft.com/office/powerpoint/2010/main" val="135194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761170401"/>
              </p:ext>
            </p:extLst>
          </p:nvPr>
        </p:nvGraphicFramePr>
        <p:xfrm>
          <a:off x="42262" y="0"/>
          <a:ext cx="12107476" cy="6920945"/>
        </p:xfrm>
        <a:graphic>
          <a:graphicData uri="http://schemas.openxmlformats.org/drawingml/2006/table">
            <a:tbl>
              <a:tblPr firstRow="1" firstCol="1" bandRow="1">
                <a:tableStyleId>{7E9639D4-E3E2-4D34-9284-5A2195B3D0D7}</a:tableStyleId>
              </a:tblPr>
              <a:tblGrid>
                <a:gridCol w="2701670">
                  <a:extLst>
                    <a:ext uri="{9D8B030D-6E8A-4147-A177-3AD203B41FA5}">
                      <a16:colId xmlns:a16="http://schemas.microsoft.com/office/drawing/2014/main" val="20000"/>
                    </a:ext>
                  </a:extLst>
                </a:gridCol>
                <a:gridCol w="3101914">
                  <a:extLst>
                    <a:ext uri="{9D8B030D-6E8A-4147-A177-3AD203B41FA5}">
                      <a16:colId xmlns:a16="http://schemas.microsoft.com/office/drawing/2014/main" val="20001"/>
                    </a:ext>
                  </a:extLst>
                </a:gridCol>
                <a:gridCol w="3101914">
                  <a:extLst>
                    <a:ext uri="{9D8B030D-6E8A-4147-A177-3AD203B41FA5}">
                      <a16:colId xmlns:a16="http://schemas.microsoft.com/office/drawing/2014/main" val="20002"/>
                    </a:ext>
                  </a:extLst>
                </a:gridCol>
                <a:gridCol w="3201978">
                  <a:extLst>
                    <a:ext uri="{9D8B030D-6E8A-4147-A177-3AD203B41FA5}">
                      <a16:colId xmlns:a16="http://schemas.microsoft.com/office/drawing/2014/main" val="20003"/>
                    </a:ext>
                  </a:extLst>
                </a:gridCol>
              </a:tblGrid>
              <a:tr h="0">
                <a:tc gridSpan="4">
                  <a:txBody>
                    <a:bodyPr/>
                    <a:lstStyle/>
                    <a:p>
                      <a:pPr marL="0" marR="0" algn="ctr">
                        <a:spcBef>
                          <a:spcPts val="1000"/>
                        </a:spcBef>
                        <a:spcAft>
                          <a:spcPts val="0"/>
                        </a:spcAft>
                      </a:pPr>
                      <a:r>
                        <a:rPr lang="en-US" sz="6000" b="0" i="0" dirty="0">
                          <a:solidFill>
                            <a:schemeClr val="bg1"/>
                          </a:solidFill>
                          <a:effectLst/>
                          <a:latin typeface="+mn-lt"/>
                          <a:ea typeface="MS Gothic"/>
                          <a:cs typeface="Calibri"/>
                        </a:rPr>
                        <a:t>CULTURAL RESPONSIVENESS</a:t>
                      </a: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1000"/>
                        </a:spcBef>
                        <a:spcAft>
                          <a:spcPts val="0"/>
                        </a:spcAft>
                      </a:pPr>
                      <a:endParaRPr lang="en-US" sz="1700" b="0" i="0" dirty="0">
                        <a:solidFill>
                          <a:schemeClr val="tx1"/>
                        </a:solidFill>
                        <a:effectLst/>
                        <a:latin typeface="+mn-lt"/>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1000"/>
                        </a:spcBef>
                        <a:spcAft>
                          <a:spcPts val="0"/>
                        </a:spcAft>
                      </a:pPr>
                      <a:endParaRPr lang="en-US" sz="1700" b="0" i="0" dirty="0">
                        <a:solidFill>
                          <a:schemeClr val="tx1"/>
                        </a:solidFill>
                        <a:effectLst/>
                        <a:latin typeface="+mn-lt"/>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1000"/>
                        </a:spcBef>
                        <a:spcAft>
                          <a:spcPts val="0"/>
                        </a:spcAft>
                      </a:pPr>
                      <a:endParaRPr lang="en-US" sz="1700" b="0" i="0" dirty="0">
                        <a:solidFill>
                          <a:schemeClr val="tx1"/>
                        </a:solidFill>
                        <a:effectLst/>
                        <a:latin typeface="+mn-lt"/>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230126"/>
                  </a:ext>
                </a:extLst>
              </a:tr>
              <a:tr h="0">
                <a:tc>
                  <a:txBody>
                    <a:bodyPr/>
                    <a:lstStyle/>
                    <a:p>
                      <a:pPr marL="0" marR="0">
                        <a:spcBef>
                          <a:spcPts val="1000"/>
                        </a:spcBef>
                        <a:spcAft>
                          <a:spcPts val="0"/>
                        </a:spcAft>
                      </a:pPr>
                      <a:endParaRPr lang="en-US" sz="1700" b="0" i="0" dirty="0">
                        <a:solidFill>
                          <a:schemeClr val="tx1"/>
                        </a:solidFill>
                        <a:effectLst/>
                        <a:latin typeface="Calibri Regular"/>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1000"/>
                        </a:spcBef>
                        <a:spcAft>
                          <a:spcPts val="0"/>
                        </a:spcAft>
                      </a:pPr>
                      <a:r>
                        <a:rPr lang="en-US" sz="2400" b="1" dirty="0">
                          <a:effectLst/>
                        </a:rPr>
                        <a:t>At SCHOOL           </a:t>
                      </a:r>
                    </a:p>
                    <a:p>
                      <a:pPr marL="0" marR="0">
                        <a:spcBef>
                          <a:spcPts val="1000"/>
                        </a:spcBef>
                        <a:spcAft>
                          <a:spcPts val="0"/>
                        </a:spcAft>
                      </a:pPr>
                      <a:r>
                        <a:rPr lang="en-US" sz="2400" b="1" dirty="0">
                          <a:effectLst/>
                        </a:rPr>
                        <a:t> it looks like…</a:t>
                      </a:r>
                      <a:endParaRPr lang="en-US" sz="2400" b="1" i="0" dirty="0">
                        <a:solidFill>
                          <a:schemeClr val="tx1"/>
                        </a:solidFill>
                        <a:effectLst/>
                        <a:latin typeface="+mn-lt"/>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1000"/>
                        </a:spcBef>
                        <a:spcAft>
                          <a:spcPts val="0"/>
                        </a:spcAft>
                      </a:pPr>
                      <a:r>
                        <a:rPr lang="en-US" sz="2400" b="1" dirty="0">
                          <a:effectLst/>
                        </a:rPr>
                        <a:t>At HOME                 </a:t>
                      </a:r>
                    </a:p>
                    <a:p>
                      <a:pPr marL="0" marR="0">
                        <a:spcBef>
                          <a:spcPts val="1000"/>
                        </a:spcBef>
                        <a:spcAft>
                          <a:spcPts val="0"/>
                        </a:spcAft>
                      </a:pPr>
                      <a:r>
                        <a:rPr lang="en-US" sz="2400" b="1" dirty="0">
                          <a:effectLst/>
                        </a:rPr>
                        <a:t> it looks like…</a:t>
                      </a:r>
                      <a:endParaRPr lang="en-US" sz="2400" b="1" i="0" dirty="0">
                        <a:solidFill>
                          <a:schemeClr val="tx1"/>
                        </a:solidFill>
                        <a:effectLst/>
                        <a:latin typeface="+mn-lt"/>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1000"/>
                        </a:spcBef>
                        <a:spcAft>
                          <a:spcPts val="0"/>
                        </a:spcAft>
                      </a:pPr>
                      <a:r>
                        <a:rPr lang="en-US" sz="2400" b="1" dirty="0">
                          <a:effectLst/>
                        </a:rPr>
                        <a:t>In my</a:t>
                      </a:r>
                      <a:r>
                        <a:rPr lang="en-US" sz="2400" b="1" baseline="0" dirty="0">
                          <a:effectLst/>
                        </a:rPr>
                        <a:t> </a:t>
                      </a:r>
                      <a:r>
                        <a:rPr lang="en-US" sz="2400" b="1" dirty="0">
                          <a:effectLst/>
                        </a:rPr>
                        <a:t>NEIGHBORHOOD</a:t>
                      </a:r>
                      <a:r>
                        <a:rPr lang="en-US" sz="2400" b="1" baseline="0" dirty="0">
                          <a:effectLst/>
                        </a:rPr>
                        <a:t>   </a:t>
                      </a:r>
                    </a:p>
                    <a:p>
                      <a:pPr marL="0" marR="0">
                        <a:spcBef>
                          <a:spcPts val="1000"/>
                        </a:spcBef>
                        <a:spcAft>
                          <a:spcPts val="0"/>
                        </a:spcAft>
                      </a:pPr>
                      <a:r>
                        <a:rPr lang="en-US" sz="2400" b="1" dirty="0">
                          <a:effectLst/>
                        </a:rPr>
                        <a:t>it looks like…</a:t>
                      </a:r>
                      <a:endParaRPr lang="en-US" sz="2400" b="1" i="0" dirty="0">
                        <a:solidFill>
                          <a:schemeClr val="tx1"/>
                        </a:solidFill>
                        <a:effectLst/>
                        <a:latin typeface="+mn-lt"/>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44027">
                <a:tc>
                  <a:txBody>
                    <a:bodyPr/>
                    <a:lstStyle/>
                    <a:p>
                      <a:pPr marL="0" marR="0" algn="ctr" defTabSz="457200" rtl="0" eaLnBrk="1" latinLnBrk="0" hangingPunct="1">
                        <a:spcBef>
                          <a:spcPts val="1000"/>
                        </a:spcBef>
                        <a:spcAft>
                          <a:spcPts val="0"/>
                        </a:spcAft>
                      </a:pPr>
                      <a:r>
                        <a:rPr lang="en-US" sz="3200" kern="1200" dirty="0">
                          <a:effectLst/>
                        </a:rPr>
                        <a:t>Be Safe</a:t>
                      </a:r>
                      <a:endParaRPr lang="en-US" sz="3200" b="0" i="0" kern="1200" dirty="0">
                        <a:solidFill>
                          <a:schemeClr val="tx1"/>
                        </a:solidFill>
                        <a:effectLst/>
                        <a:latin typeface="Calibri Regular"/>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Keep</a:t>
                      </a:r>
                      <a:r>
                        <a:rPr lang="en-US" sz="1700" baseline="0" dirty="0">
                          <a:effectLst/>
                        </a:rPr>
                        <a:t> h</a:t>
                      </a:r>
                      <a:r>
                        <a:rPr lang="en-US" sz="1700" dirty="0">
                          <a:effectLst/>
                        </a:rPr>
                        <a:t>ands</a:t>
                      </a:r>
                      <a:r>
                        <a:rPr lang="en-US" sz="1700" baseline="0" dirty="0">
                          <a:effectLst/>
                        </a:rPr>
                        <a:t> and feet to self</a:t>
                      </a:r>
                    </a:p>
                    <a:p>
                      <a:pPr marL="285750" marR="0" indent="-285750">
                        <a:spcBef>
                          <a:spcPts val="1000"/>
                        </a:spcBef>
                        <a:spcAft>
                          <a:spcPts val="0"/>
                        </a:spcAft>
                        <a:buFont typeface="Arial" panose="020B0604020202020204" pitchFamily="34" charset="0"/>
                        <a:buChar char="•"/>
                      </a:pPr>
                      <a:r>
                        <a:rPr lang="en-US" sz="1700" baseline="0" dirty="0">
                          <a:effectLst/>
                        </a:rPr>
                        <a:t>Tell an adult if there is a problem</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aseline="0" dirty="0">
                          <a:effectLst/>
                        </a:rPr>
                        <a:t>Eat your own food</a:t>
                      </a:r>
                      <a:endParaRPr lang="en-US" sz="1700" b="0" i="0" dirty="0">
                        <a:solidFill>
                          <a:schemeClr val="tx1"/>
                        </a:solidFill>
                        <a:effectLst/>
                        <a:latin typeface="Calibri Regular"/>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Protect your</a:t>
                      </a:r>
                      <a:r>
                        <a:rPr lang="en-US" sz="1700" baseline="0" dirty="0">
                          <a:effectLst/>
                        </a:rPr>
                        <a:t> friends and family</a:t>
                      </a:r>
                    </a:p>
                    <a:p>
                      <a:pPr marL="285750" marR="0" indent="-285750">
                        <a:spcBef>
                          <a:spcPts val="1000"/>
                        </a:spcBef>
                        <a:spcAft>
                          <a:spcPts val="0"/>
                        </a:spcAft>
                        <a:buFont typeface="Arial" panose="020B0604020202020204" pitchFamily="34" charset="0"/>
                        <a:buChar char="•"/>
                      </a:pPr>
                      <a:r>
                        <a:rPr lang="en-US" sz="1700" baseline="0" dirty="0">
                          <a:effectLst/>
                        </a:rPr>
                        <a:t>Don’t talk back</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aseline="0" dirty="0">
                          <a:effectLst/>
                        </a:rPr>
                        <a:t>Share your food</a:t>
                      </a:r>
                      <a:endParaRPr lang="en-US" sz="1700" b="0" i="0" dirty="0">
                        <a:solidFill>
                          <a:schemeClr val="tx1"/>
                        </a:solidFill>
                        <a:effectLst/>
                        <a:latin typeface="Calibri Regular"/>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aseline="0" dirty="0">
                          <a:effectLst/>
                        </a:rPr>
                        <a:t>Don’t back down</a:t>
                      </a:r>
                      <a:endParaRPr lang="en-US" sz="1700" dirty="0">
                        <a:effectLst/>
                      </a:endParaRPr>
                    </a:p>
                    <a:p>
                      <a:pPr marL="285750" marR="0" indent="-285750">
                        <a:spcBef>
                          <a:spcPts val="1000"/>
                        </a:spcBef>
                        <a:spcAft>
                          <a:spcPts val="0"/>
                        </a:spcAft>
                        <a:buFont typeface="Arial" panose="020B0604020202020204" pitchFamily="34" charset="0"/>
                        <a:buChar char="•"/>
                      </a:pPr>
                      <a:r>
                        <a:rPr lang="en-US" sz="1700" baseline="0" dirty="0">
                          <a:effectLst/>
                        </a:rPr>
                        <a:t>Look the other way</a:t>
                      </a:r>
                    </a:p>
                    <a:p>
                      <a:pPr marL="285750" marR="0" indent="-285750">
                        <a:spcBef>
                          <a:spcPts val="1000"/>
                        </a:spcBef>
                        <a:spcAft>
                          <a:spcPts val="0"/>
                        </a:spcAft>
                        <a:buFont typeface="Arial" panose="020B0604020202020204" pitchFamily="34" charset="0"/>
                        <a:buChar char="•"/>
                      </a:pPr>
                      <a:r>
                        <a:rPr lang="en-US" sz="1700" baseline="0" dirty="0">
                          <a:effectLst/>
                        </a:rPr>
                        <a:t>Don’t stand out </a:t>
                      </a:r>
                      <a:endParaRPr lang="en-US" sz="1700" b="0" i="0" baseline="0" dirty="0">
                        <a:solidFill>
                          <a:schemeClr val="tx1"/>
                        </a:solidFill>
                        <a:effectLst/>
                        <a:latin typeface="+mn-lt"/>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257659">
                <a:tc>
                  <a:txBody>
                    <a:bodyPr/>
                    <a:lstStyle/>
                    <a:p>
                      <a:pPr marL="0" marR="0" algn="ctr" defTabSz="457200" rtl="0" eaLnBrk="1" latinLnBrk="0" hangingPunct="1">
                        <a:spcBef>
                          <a:spcPts val="1000"/>
                        </a:spcBef>
                        <a:spcAft>
                          <a:spcPts val="0"/>
                        </a:spcAft>
                      </a:pPr>
                      <a:r>
                        <a:rPr lang="en-US" sz="3200" kern="1200" dirty="0">
                          <a:effectLst/>
                        </a:rPr>
                        <a:t>Be Respectful</a:t>
                      </a:r>
                      <a:endParaRPr lang="en-US" sz="3200" b="0" i="0" kern="1200" dirty="0">
                        <a:solidFill>
                          <a:schemeClr val="tx1"/>
                        </a:solidFill>
                        <a:effectLst/>
                        <a:latin typeface="Calibri Regular"/>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Treat others</a:t>
                      </a:r>
                      <a:r>
                        <a:rPr lang="en-US" sz="1700" baseline="0" dirty="0">
                          <a:effectLst/>
                        </a:rPr>
                        <a:t> how you want to be treated</a:t>
                      </a:r>
                    </a:p>
                    <a:p>
                      <a:pPr marL="285750" marR="0" indent="-285750">
                        <a:spcBef>
                          <a:spcPts val="1000"/>
                        </a:spcBef>
                        <a:spcAft>
                          <a:spcPts val="0"/>
                        </a:spcAft>
                        <a:buFont typeface="Arial" panose="020B0604020202020204" pitchFamily="34" charset="0"/>
                        <a:buChar char="•"/>
                      </a:pPr>
                      <a:r>
                        <a:rPr lang="en-US" sz="1700" baseline="0" dirty="0">
                          <a:effectLst/>
                        </a:rPr>
                        <a:t>Include others</a:t>
                      </a:r>
                      <a:endParaRPr lang="en-US" sz="1700" b="0" i="0" baseline="0" dirty="0">
                        <a:solidFill>
                          <a:schemeClr val="tx1"/>
                        </a:solidFill>
                        <a:effectLst/>
                        <a:latin typeface="+mn-lt"/>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Do exactly what adults tell you to do</a:t>
                      </a:r>
                      <a:endParaRPr lang="en-US" sz="1700" baseline="0" dirty="0">
                        <a:effectLst/>
                      </a:endParaRPr>
                    </a:p>
                    <a:p>
                      <a:pPr marL="285750" marR="0" indent="-285750">
                        <a:spcBef>
                          <a:spcPts val="1000"/>
                        </a:spcBef>
                        <a:spcAft>
                          <a:spcPts val="0"/>
                        </a:spcAft>
                        <a:buFont typeface="Arial" panose="020B0604020202020204" pitchFamily="34" charset="0"/>
                        <a:buChar char="•"/>
                      </a:pPr>
                      <a:r>
                        <a:rPr lang="en-US" sz="1700" baseline="0" dirty="0">
                          <a:effectLst/>
                        </a:rPr>
                        <a:t>Don’t bring shame (Honor your family)</a:t>
                      </a:r>
                      <a:endParaRPr lang="en-US" sz="1700" b="0" i="0" dirty="0">
                        <a:solidFill>
                          <a:schemeClr val="tx1"/>
                        </a:solidFill>
                        <a:effectLst/>
                        <a:latin typeface="+mn-lt"/>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Be nice to friends’ parents</a:t>
                      </a:r>
                    </a:p>
                    <a:p>
                      <a:pPr marL="285750" marR="0" lvl="0" indent="-285750" algn="l" defTabSz="6858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dirty="0">
                          <a:effectLst/>
                        </a:rPr>
                        <a:t>Stick up</a:t>
                      </a:r>
                      <a:r>
                        <a:rPr lang="en-US" sz="1700" baseline="0" dirty="0">
                          <a:effectLst/>
                        </a:rPr>
                        <a:t> for your friends</a:t>
                      </a:r>
                      <a:endParaRPr lang="en-US" sz="1700" b="0" i="0" baseline="0" dirty="0">
                        <a:solidFill>
                          <a:schemeClr val="tx1"/>
                        </a:solidFill>
                        <a:effectLst/>
                        <a:latin typeface="+mn-lt"/>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880579">
                <a:tc>
                  <a:txBody>
                    <a:bodyPr/>
                    <a:lstStyle/>
                    <a:p>
                      <a:pPr marL="0" marR="0" algn="ctr" defTabSz="457200" rtl="0" eaLnBrk="1" latinLnBrk="0" hangingPunct="1">
                        <a:spcBef>
                          <a:spcPts val="1000"/>
                        </a:spcBef>
                        <a:spcAft>
                          <a:spcPts val="0"/>
                        </a:spcAft>
                      </a:pPr>
                      <a:r>
                        <a:rPr lang="en-US" sz="3200" kern="1200" dirty="0">
                          <a:effectLst/>
                        </a:rPr>
                        <a:t>Be Responsible</a:t>
                      </a:r>
                      <a:endParaRPr lang="en-US" sz="3200" b="0" i="0" kern="1200" dirty="0">
                        <a:solidFill>
                          <a:schemeClr val="tx1"/>
                        </a:solidFill>
                        <a:effectLst/>
                        <a:latin typeface="Calibri Regular"/>
                        <a:ea typeface="MS Gothic"/>
                        <a:cs typeface="Calibri"/>
                      </a:endParaRPr>
                    </a:p>
                  </a:txBody>
                  <a:tcPr marL="95281" marR="952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Do my own work</a:t>
                      </a:r>
                    </a:p>
                    <a:p>
                      <a:pPr marL="285750" marR="0" indent="-285750">
                        <a:spcBef>
                          <a:spcPts val="1000"/>
                        </a:spcBef>
                        <a:spcAft>
                          <a:spcPts val="0"/>
                        </a:spcAft>
                        <a:buFont typeface="Arial" panose="020B0604020202020204" pitchFamily="34" charset="0"/>
                        <a:buChar char="•"/>
                      </a:pPr>
                      <a:r>
                        <a:rPr lang="en-US" sz="1700" baseline="0" dirty="0">
                          <a:effectLst/>
                        </a:rPr>
                        <a:t>Personal best</a:t>
                      </a:r>
                    </a:p>
                    <a:p>
                      <a:pPr marL="285750" marR="0" indent="-285750">
                        <a:spcBef>
                          <a:spcPts val="1000"/>
                        </a:spcBef>
                        <a:spcAft>
                          <a:spcPts val="0"/>
                        </a:spcAft>
                        <a:buFont typeface="Arial" panose="020B0604020202020204" pitchFamily="34" charset="0"/>
                        <a:buChar char="•"/>
                      </a:pPr>
                      <a:r>
                        <a:rPr lang="en-US" sz="1700" dirty="0">
                          <a:effectLst/>
                        </a:rPr>
                        <a:t>Arrive on time </a:t>
                      </a:r>
                    </a:p>
                    <a:p>
                      <a:pPr marL="285750" marR="0" indent="-285750">
                        <a:spcBef>
                          <a:spcPts val="1000"/>
                        </a:spcBef>
                        <a:spcAft>
                          <a:spcPts val="0"/>
                        </a:spcAft>
                        <a:buFont typeface="Arial" panose="020B0604020202020204" pitchFamily="34" charset="0"/>
                        <a:buChar char="•"/>
                      </a:pPr>
                      <a:r>
                        <a:rPr lang="en-US" sz="1700" baseline="0" dirty="0">
                          <a:effectLst/>
                        </a:rPr>
                        <a:t>Clean up messes</a:t>
                      </a:r>
                      <a:endParaRPr lang="en-US" sz="1700" b="0" i="0" dirty="0">
                        <a:solidFill>
                          <a:schemeClr val="tx1"/>
                        </a:solidFill>
                        <a:effectLst/>
                        <a:latin typeface="+mn-lt"/>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Help your family out first</a:t>
                      </a:r>
                    </a:p>
                    <a:p>
                      <a:pPr marL="285750" marR="0" indent="-285750">
                        <a:spcBef>
                          <a:spcPts val="1000"/>
                        </a:spcBef>
                        <a:spcAft>
                          <a:spcPts val="0"/>
                        </a:spcAft>
                        <a:buFont typeface="Arial" panose="020B0604020202020204" pitchFamily="34" charset="0"/>
                        <a:buChar char="•"/>
                      </a:pPr>
                      <a:r>
                        <a:rPr lang="en-US" sz="1700" baseline="0" dirty="0">
                          <a:effectLst/>
                        </a:rPr>
                        <a:t>Meet my siblings at the bus stop on time</a:t>
                      </a:r>
                      <a:endParaRPr lang="en-US" sz="1700" b="0" i="0" baseline="0" dirty="0">
                        <a:solidFill>
                          <a:schemeClr val="tx1"/>
                        </a:solidFill>
                        <a:effectLst/>
                        <a:latin typeface="+mn-lt"/>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indent="-285750">
                        <a:spcBef>
                          <a:spcPts val="1000"/>
                        </a:spcBef>
                        <a:spcAft>
                          <a:spcPts val="0"/>
                        </a:spcAft>
                        <a:buFont typeface="Arial" panose="020B0604020202020204" pitchFamily="34" charset="0"/>
                        <a:buChar char="•"/>
                      </a:pPr>
                      <a:r>
                        <a:rPr lang="en-US" sz="1700" dirty="0">
                          <a:effectLst/>
                        </a:rPr>
                        <a:t>Have each</a:t>
                      </a:r>
                      <a:r>
                        <a:rPr lang="en-US" sz="1700" baseline="0" dirty="0">
                          <a:effectLst/>
                        </a:rPr>
                        <a:t> other’s backs</a:t>
                      </a:r>
                    </a:p>
                    <a:p>
                      <a:pPr marL="285750" marR="0" indent="-285750">
                        <a:spcBef>
                          <a:spcPts val="1000"/>
                        </a:spcBef>
                        <a:spcAft>
                          <a:spcPts val="0"/>
                        </a:spcAft>
                        <a:buFont typeface="Arial" panose="020B0604020202020204" pitchFamily="34" charset="0"/>
                        <a:buChar char="•"/>
                      </a:pPr>
                      <a:r>
                        <a:rPr lang="en-US" sz="1700" baseline="0" dirty="0">
                          <a:effectLst/>
                        </a:rPr>
                        <a:t>Own your mistakes</a:t>
                      </a:r>
                      <a:endParaRPr lang="en-US" sz="1700" b="0" i="0" baseline="0" dirty="0">
                        <a:solidFill>
                          <a:schemeClr val="tx1"/>
                        </a:solidFill>
                        <a:effectLst/>
                        <a:latin typeface="+mn-lt"/>
                        <a:ea typeface="MS Gothic"/>
                        <a:cs typeface="Calibri"/>
                      </a:endParaRPr>
                    </a:p>
                  </a:txBody>
                  <a:tcPr marL="95281" marR="952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7039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a:extLst>
              <a:ext uri="{FF2B5EF4-FFF2-40B4-BE49-F238E27FC236}">
                <a16:creationId xmlns:a16="http://schemas.microsoft.com/office/drawing/2014/main" id="{7D38ACE7-CDED-4DA2-A259-178C358E5398}"/>
              </a:ext>
            </a:extLst>
          </p:cNvPr>
          <p:cNvSpPr txBox="1"/>
          <p:nvPr/>
        </p:nvSpPr>
        <p:spPr>
          <a:xfrm>
            <a:off x="7783943" y="-48505"/>
            <a:ext cx="7337425" cy="135113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322EA1D2-1343-42D6-8D45-FD3B41CFFC92}"/>
              </a:ext>
            </a:extLst>
          </p:cNvPr>
          <p:cNvPicPr>
            <a:picLocks noChangeAspect="1"/>
          </p:cNvPicPr>
          <p:nvPr/>
        </p:nvPicPr>
        <p:blipFill>
          <a:blip r:embed="rId3"/>
          <a:stretch>
            <a:fillRect/>
          </a:stretch>
        </p:blipFill>
        <p:spPr>
          <a:xfrm>
            <a:off x="1923428" y="5988473"/>
            <a:ext cx="2748698" cy="594018"/>
          </a:xfrm>
          <a:prstGeom prst="rect">
            <a:avLst/>
          </a:prstGeom>
        </p:spPr>
      </p:pic>
      <p:sp>
        <p:nvSpPr>
          <p:cNvPr id="4" name="Rectangle 3">
            <a:extLst>
              <a:ext uri="{FF2B5EF4-FFF2-40B4-BE49-F238E27FC236}">
                <a16:creationId xmlns:a16="http://schemas.microsoft.com/office/drawing/2014/main" id="{8A074E0C-065C-445D-A729-08AE12D2AD23}"/>
              </a:ext>
            </a:extLst>
          </p:cNvPr>
          <p:cNvSpPr/>
          <p:nvPr/>
        </p:nvSpPr>
        <p:spPr>
          <a:xfrm>
            <a:off x="2198758" y="6532545"/>
            <a:ext cx="2198038" cy="338554"/>
          </a:xfrm>
          <a:prstGeom prst="rect">
            <a:avLst/>
          </a:prstGeom>
          <a:noFill/>
        </p:spPr>
        <p:txBody>
          <a:bodyPr wrap="none" lIns="91440" tIns="45720" rIns="91440" bIns="45720">
            <a:spAutoFit/>
          </a:bodyPr>
          <a:lstStyle/>
          <a:p>
            <a:pPr algn="ctr"/>
            <a:r>
              <a:rPr lang="en-US" sz="1600" b="0" cap="none" spc="0" dirty="0">
                <a:ln w="0"/>
                <a:solidFill>
                  <a:schemeClr val="tx2"/>
                </a:solidFill>
                <a:effectLst>
                  <a:outerShdw blurRad="38100" dist="19050" dir="2700000" algn="tl" rotWithShape="0">
                    <a:schemeClr val="dk1">
                      <a:alpha val="40000"/>
                    </a:schemeClr>
                  </a:outerShdw>
                </a:effectLst>
              </a:rPr>
              <a:t>www.pbiscaltac.org</a:t>
            </a:r>
          </a:p>
        </p:txBody>
      </p:sp>
      <p:pic>
        <p:nvPicPr>
          <p:cNvPr id="10" name="Picture Placeholder 9">
            <a:extLst>
              <a:ext uri="{FF2B5EF4-FFF2-40B4-BE49-F238E27FC236}">
                <a16:creationId xmlns:a16="http://schemas.microsoft.com/office/drawing/2014/main" id="{5B54381D-8ACC-47AE-940D-AEAFC45E047C}"/>
              </a:ext>
            </a:extLst>
          </p:cNvPr>
          <p:cNvPicPr>
            <a:picLocks noGrp="1" noChangeAspect="1"/>
          </p:cNvPicPr>
          <p:nvPr>
            <p:ph type="pic" sz="quarter" idx="10"/>
          </p:nvPr>
        </p:nvPicPr>
        <p:blipFill>
          <a:blip r:embed="rId4"/>
          <a:srcRect l="4783" r="4783"/>
          <a:stretch>
            <a:fillRect/>
          </a:stretch>
        </p:blipFill>
        <p:spPr/>
      </p:pic>
      <p:sp>
        <p:nvSpPr>
          <p:cNvPr id="11" name="Rectangle 10">
            <a:extLst>
              <a:ext uri="{FF2B5EF4-FFF2-40B4-BE49-F238E27FC236}">
                <a16:creationId xmlns:a16="http://schemas.microsoft.com/office/drawing/2014/main" id="{359B0DE0-E18D-473F-A4E3-86E73BC432A7}"/>
              </a:ext>
            </a:extLst>
          </p:cNvPr>
          <p:cNvSpPr/>
          <p:nvPr/>
        </p:nvSpPr>
        <p:spPr>
          <a:xfrm>
            <a:off x="6685109" y="0"/>
            <a:ext cx="5506891" cy="1754326"/>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You Hold </a:t>
            </a:r>
          </a:p>
          <a:p>
            <a:pPr algn="ctr"/>
            <a:r>
              <a:rPr lang="en-US" sz="3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the Power of the </a:t>
            </a:r>
          </a:p>
          <a:p>
            <a:pPr algn="ctr"/>
            <a:r>
              <a:rPr lang="en-US" sz="3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Classroom Matrix</a:t>
            </a:r>
          </a:p>
        </p:txBody>
      </p:sp>
      <p:sp>
        <p:nvSpPr>
          <p:cNvPr id="15" name="Rectangle 14">
            <a:extLst>
              <a:ext uri="{FF2B5EF4-FFF2-40B4-BE49-F238E27FC236}">
                <a16:creationId xmlns:a16="http://schemas.microsoft.com/office/drawing/2014/main" id="{3B29C02D-132F-4803-B08F-E6BA75D21A1D}"/>
              </a:ext>
            </a:extLst>
          </p:cNvPr>
          <p:cNvSpPr/>
          <p:nvPr/>
        </p:nvSpPr>
        <p:spPr>
          <a:xfrm>
            <a:off x="328369" y="4516108"/>
            <a:ext cx="6184706"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cap="none" spc="0" dirty="0">
                <a:ln/>
                <a:solidFill>
                  <a:schemeClr val="accent4"/>
                </a:solidFill>
                <a:effectLst/>
              </a:rPr>
              <a:t>Cristy Clouse cristy@pbiscaltac.org</a:t>
            </a:r>
          </a:p>
          <a:p>
            <a:pPr algn="ctr"/>
            <a:r>
              <a:rPr lang="en-US" sz="2400" cap="none" spc="0" dirty="0">
                <a:ln/>
                <a:solidFill>
                  <a:schemeClr val="accent4"/>
                </a:solidFill>
                <a:effectLst/>
              </a:rPr>
              <a:t>Patti Hershfeldt phershfe@odu.edu</a:t>
            </a:r>
          </a:p>
          <a:p>
            <a:pPr algn="ctr"/>
            <a:r>
              <a:rPr lang="en-US" sz="2400" dirty="0">
                <a:ln/>
                <a:solidFill>
                  <a:schemeClr val="accent4"/>
                </a:solidFill>
              </a:rPr>
              <a:t>Barbara Kelley barbara@pbiscaltac.org</a:t>
            </a:r>
          </a:p>
        </p:txBody>
      </p:sp>
      <p:pic>
        <p:nvPicPr>
          <p:cNvPr id="5122" name="Picture 2" descr="Image result for you are magical gif">
            <a:extLst>
              <a:ext uri="{FF2B5EF4-FFF2-40B4-BE49-F238E27FC236}">
                <a16:creationId xmlns:a16="http://schemas.microsoft.com/office/drawing/2014/main" id="{567126D9-8CC0-4377-ABA8-E577DB982D5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1886" y="171018"/>
            <a:ext cx="5594663" cy="41959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4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66719FD-2582-49AA-BF88-36631878211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918750F-3E4C-429E-B7E5-DA19035E95C3}"/>
              </a:ext>
            </a:extLst>
          </p:cNvPr>
          <p:cNvPicPr>
            <a:picLocks noChangeAspect="1"/>
          </p:cNvPicPr>
          <p:nvPr/>
        </p:nvPicPr>
        <p:blipFill>
          <a:blip r:embed="rId3"/>
          <a:stretch>
            <a:fillRect/>
          </a:stretch>
        </p:blipFill>
        <p:spPr>
          <a:xfrm>
            <a:off x="73975" y="0"/>
            <a:ext cx="12044050" cy="6858000"/>
          </a:xfrm>
          <a:prstGeom prst="rect">
            <a:avLst/>
          </a:prstGeom>
        </p:spPr>
      </p:pic>
    </p:spTree>
    <p:extLst>
      <p:ext uri="{BB962C8B-B14F-4D97-AF65-F5344CB8AC3E}">
        <p14:creationId xmlns:p14="http://schemas.microsoft.com/office/powerpoint/2010/main" val="60622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6" y="133901"/>
            <a:ext cx="11041118" cy="1325563"/>
          </a:xfrm>
        </p:spPr>
        <p:txBody>
          <a:bodyPr>
            <a:noAutofit/>
          </a:bodyPr>
          <a:lstStyle/>
          <a:p>
            <a:pPr algn="ctr"/>
            <a:r>
              <a:rPr lang="en-US" sz="6000" dirty="0"/>
              <a:t>Join us on Facebook</a:t>
            </a:r>
            <a:br>
              <a:rPr lang="en-US" sz="3360" dirty="0"/>
            </a:br>
            <a:r>
              <a:rPr lang="en-US" sz="3360" dirty="0"/>
              <a:t>https://www.facebook.com/HSNetworkAPBS/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6" y="1581807"/>
            <a:ext cx="12107917" cy="5291869"/>
          </a:xfrm>
          <a:prstGeom prst="rect">
            <a:avLst/>
          </a:prstGeom>
        </p:spPr>
      </p:pic>
    </p:spTree>
    <p:extLst>
      <p:ext uri="{BB962C8B-B14F-4D97-AF65-F5344CB8AC3E}">
        <p14:creationId xmlns:p14="http://schemas.microsoft.com/office/powerpoint/2010/main" val="358438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E9FC-B923-4209-93EE-B4F1DDA444BE}"/>
              </a:ext>
            </a:extLst>
          </p:cNvPr>
          <p:cNvSpPr>
            <a:spLocks noGrp="1"/>
          </p:cNvSpPr>
          <p:nvPr>
            <p:ph type="title" idx="4294967295"/>
          </p:nvPr>
        </p:nvSpPr>
        <p:spPr>
          <a:xfrm>
            <a:off x="531066" y="2564515"/>
            <a:ext cx="4667794" cy="1036637"/>
          </a:xfrm>
        </p:spPr>
        <p:txBody>
          <a:bodyPr>
            <a:noAutofit/>
          </a:bodyPr>
          <a:lstStyle/>
          <a:p>
            <a:r>
              <a:rPr lang="en-US" sz="4800" dirty="0">
                <a:solidFill>
                  <a:schemeClr val="tx1"/>
                </a:solidFill>
              </a:rPr>
              <a:t>ENGAGEMENT in this break out session will be defined as…</a:t>
            </a:r>
          </a:p>
        </p:txBody>
      </p:sp>
      <p:pic>
        <p:nvPicPr>
          <p:cNvPr id="1026" name="Picture 2" descr="Image result for student engagement clipart">
            <a:extLst>
              <a:ext uri="{FF2B5EF4-FFF2-40B4-BE49-F238E27FC236}">
                <a16:creationId xmlns:a16="http://schemas.microsoft.com/office/drawing/2014/main" id="{1C84A98C-C964-430D-B9AE-5F855D269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74" y="3788229"/>
            <a:ext cx="6676684" cy="3275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C2384F-B80B-433C-BB57-88552D411647}"/>
              </a:ext>
            </a:extLst>
          </p:cNvPr>
          <p:cNvPicPr>
            <a:picLocks noChangeAspect="1"/>
          </p:cNvPicPr>
          <p:nvPr/>
        </p:nvPicPr>
        <p:blipFill>
          <a:blip r:embed="rId4"/>
          <a:stretch>
            <a:fillRect/>
          </a:stretch>
        </p:blipFill>
        <p:spPr>
          <a:xfrm>
            <a:off x="6096000" y="178909"/>
            <a:ext cx="6096000" cy="6435340"/>
          </a:xfrm>
          <a:prstGeom prst="rect">
            <a:avLst/>
          </a:prstGeom>
        </p:spPr>
      </p:pic>
      <p:sp>
        <p:nvSpPr>
          <p:cNvPr id="4" name="Rectangle 3">
            <a:extLst>
              <a:ext uri="{FF2B5EF4-FFF2-40B4-BE49-F238E27FC236}">
                <a16:creationId xmlns:a16="http://schemas.microsoft.com/office/drawing/2014/main" id="{DF5DFC4B-7AF1-45CF-8F8A-37C609586068}"/>
              </a:ext>
            </a:extLst>
          </p:cNvPr>
          <p:cNvSpPr/>
          <p:nvPr/>
        </p:nvSpPr>
        <p:spPr>
          <a:xfrm>
            <a:off x="6096000" y="931009"/>
            <a:ext cx="2797561" cy="646331"/>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Observable</a:t>
            </a:r>
          </a:p>
        </p:txBody>
      </p:sp>
      <p:sp>
        <p:nvSpPr>
          <p:cNvPr id="8" name="Rectangle 7">
            <a:extLst>
              <a:ext uri="{FF2B5EF4-FFF2-40B4-BE49-F238E27FC236}">
                <a16:creationId xmlns:a16="http://schemas.microsoft.com/office/drawing/2014/main" id="{4221C895-2680-4B63-9FE1-5F831D20A058}"/>
              </a:ext>
            </a:extLst>
          </p:cNvPr>
          <p:cNvSpPr/>
          <p:nvPr/>
        </p:nvSpPr>
        <p:spPr>
          <a:xfrm>
            <a:off x="6073560" y="4584255"/>
            <a:ext cx="2842445" cy="646331"/>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Measurable</a:t>
            </a:r>
          </a:p>
        </p:txBody>
      </p:sp>
      <p:sp>
        <p:nvSpPr>
          <p:cNvPr id="9" name="Rectangle 8">
            <a:extLst>
              <a:ext uri="{FF2B5EF4-FFF2-40B4-BE49-F238E27FC236}">
                <a16:creationId xmlns:a16="http://schemas.microsoft.com/office/drawing/2014/main" id="{61A0D7DA-6907-4960-883A-8C27E350FA7E}"/>
              </a:ext>
            </a:extLst>
          </p:cNvPr>
          <p:cNvSpPr/>
          <p:nvPr/>
        </p:nvSpPr>
        <p:spPr>
          <a:xfrm>
            <a:off x="9353417" y="4584255"/>
            <a:ext cx="2666115" cy="646331"/>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Applicable</a:t>
            </a:r>
          </a:p>
        </p:txBody>
      </p:sp>
      <p:sp>
        <p:nvSpPr>
          <p:cNvPr id="11" name="Rectangle 10">
            <a:extLst>
              <a:ext uri="{FF2B5EF4-FFF2-40B4-BE49-F238E27FC236}">
                <a16:creationId xmlns:a16="http://schemas.microsoft.com/office/drawing/2014/main" id="{F531A7A5-B6D8-4BB8-8977-3BA0E9491DBF}"/>
              </a:ext>
            </a:extLst>
          </p:cNvPr>
          <p:cNvSpPr/>
          <p:nvPr/>
        </p:nvSpPr>
        <p:spPr>
          <a:xfrm>
            <a:off x="9595049" y="412691"/>
            <a:ext cx="2231701" cy="1200329"/>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Positively</a:t>
            </a:r>
          </a:p>
          <a:p>
            <a:pPr algn="ctr"/>
            <a:r>
              <a:rPr lang="en-US" sz="3600" b="1" cap="none" spc="0" dirty="0">
                <a:ln w="0"/>
                <a:solidFill>
                  <a:schemeClr val="tx1"/>
                </a:solidFill>
                <a:effectLst>
                  <a:outerShdw blurRad="38100" dist="19050" dir="2700000" algn="tl" rotWithShape="0">
                    <a:schemeClr val="dk1">
                      <a:alpha val="40000"/>
                    </a:schemeClr>
                  </a:outerShdw>
                </a:effectLst>
              </a:rPr>
              <a:t>Stated</a:t>
            </a:r>
          </a:p>
        </p:txBody>
      </p:sp>
    </p:spTree>
    <p:extLst>
      <p:ext uri="{BB962C8B-B14F-4D97-AF65-F5344CB8AC3E}">
        <p14:creationId xmlns:p14="http://schemas.microsoft.com/office/powerpoint/2010/main" val="365066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1320" y="1784359"/>
            <a:ext cx="11327026" cy="923330"/>
          </a:xfrm>
          <a:prstGeom prst="rect">
            <a:avLst/>
          </a:prstGeom>
        </p:spPr>
        <p:txBody>
          <a:bodyPr wrap="square">
            <a:spAutoFit/>
          </a:bodyPr>
          <a:lstStyle/>
          <a:p>
            <a:pPr algn="ctr"/>
            <a:r>
              <a:rPr lang="en-US" i="1" dirty="0">
                <a:latin typeface="Century Gothic" panose="020B0502020202020204" pitchFamily="34" charset="0"/>
                <a:ea typeface="Calibri" panose="020F0502020204030204" pitchFamily="34" charset="0"/>
                <a:cs typeface="Times New Roman" panose="02020603050405020304" pitchFamily="18" charset="0"/>
              </a:rPr>
              <a:t>“…the key to successful classroom management is prevention of problems before they start,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US" i="1" dirty="0">
                <a:latin typeface="Century Gothic" panose="020B0502020202020204" pitchFamily="34" charset="0"/>
                <a:ea typeface="Calibri" panose="020F0502020204030204" pitchFamily="34" charset="0"/>
                <a:cs typeface="Times New Roman" panose="02020603050405020304" pitchFamily="18" charset="0"/>
              </a:rPr>
              <a:t>not knowing how to deal with problems after they have begun.”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US" b="1" i="1" dirty="0">
                <a:latin typeface="Century Gothic" panose="020B0502020202020204" pitchFamily="34" charset="0"/>
                <a:ea typeface="Calibri" panose="020F0502020204030204" pitchFamily="34" charset="0"/>
                <a:cs typeface="Times New Roman" panose="02020603050405020304" pitchFamily="18" charset="0"/>
              </a:rPr>
              <a:t>–George Sugai and Brandi Simonson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15062271"/>
              </p:ext>
            </p:extLst>
          </p:nvPr>
        </p:nvGraphicFramePr>
        <p:xfrm>
          <a:off x="461320" y="2802954"/>
          <a:ext cx="11252885" cy="2823261"/>
        </p:xfrm>
        <a:graphic>
          <a:graphicData uri="http://schemas.openxmlformats.org/drawingml/2006/table">
            <a:tbl>
              <a:tblPr firstRow="1" firstCol="1" bandRow="1">
                <a:tableStyleId>{5C22544A-7EE6-4342-B048-85BDC9FD1C3A}</a:tableStyleId>
              </a:tblPr>
              <a:tblGrid>
                <a:gridCol w="5439070">
                  <a:extLst>
                    <a:ext uri="{9D8B030D-6E8A-4147-A177-3AD203B41FA5}">
                      <a16:colId xmlns:a16="http://schemas.microsoft.com/office/drawing/2014/main" val="3578727054"/>
                    </a:ext>
                  </a:extLst>
                </a:gridCol>
                <a:gridCol w="5813815">
                  <a:extLst>
                    <a:ext uri="{9D8B030D-6E8A-4147-A177-3AD203B41FA5}">
                      <a16:colId xmlns:a16="http://schemas.microsoft.com/office/drawing/2014/main" val="1491962398"/>
                    </a:ext>
                  </a:extLst>
                </a:gridCol>
              </a:tblGrid>
              <a:tr h="596219">
                <a:tc>
                  <a:txBody>
                    <a:bodyPr/>
                    <a:lstStyle/>
                    <a:p>
                      <a:pPr marL="0" marR="0" algn="ctr">
                        <a:lnSpc>
                          <a:spcPct val="107000"/>
                        </a:lnSpc>
                        <a:spcBef>
                          <a:spcPts val="0"/>
                        </a:spcBef>
                        <a:spcAft>
                          <a:spcPts val="0"/>
                        </a:spcAft>
                      </a:pPr>
                      <a:r>
                        <a:rPr lang="en-US" sz="2400" dirty="0">
                          <a:effectLst/>
                        </a:rPr>
                        <a:t>Tiered Fidelity Inventory</a:t>
                      </a:r>
                    </a:p>
                    <a:p>
                      <a:pPr marL="0" marR="0" algn="ctr">
                        <a:lnSpc>
                          <a:spcPct val="107000"/>
                        </a:lnSpc>
                        <a:spcBef>
                          <a:spcPts val="0"/>
                        </a:spcBef>
                        <a:spcAft>
                          <a:spcPts val="0"/>
                        </a:spcAft>
                      </a:pPr>
                      <a:r>
                        <a:rPr lang="en-US" sz="2400" dirty="0">
                          <a:effectLst/>
                        </a:rPr>
                        <a:t>FEATURE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9525" marB="0"/>
                </a:tc>
                <a:tc>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9525" marB="0"/>
                </a:tc>
                <a:extLst>
                  <a:ext uri="{0D108BD9-81ED-4DB2-BD59-A6C34878D82A}">
                    <a16:rowId xmlns:a16="http://schemas.microsoft.com/office/drawing/2014/main" val="3550453060"/>
                  </a:ext>
                </a:extLst>
              </a:tr>
              <a:tr h="2051355">
                <a:tc>
                  <a:txBody>
                    <a:bodyPr/>
                    <a:lstStyle/>
                    <a:p>
                      <a:pPr marL="0" marR="0">
                        <a:lnSpc>
                          <a:spcPct val="107000"/>
                        </a:lnSpc>
                        <a:spcBef>
                          <a:spcPts val="0"/>
                        </a:spcBef>
                        <a:spcAft>
                          <a:spcPts val="0"/>
                        </a:spcAft>
                      </a:pPr>
                      <a:r>
                        <a:rPr lang="en-US" sz="2000" dirty="0">
                          <a:effectLst/>
                        </a:rPr>
                        <a:t>1.8 Classroom Procedures: </a:t>
                      </a:r>
                    </a:p>
                    <a:p>
                      <a:pPr marL="0" marR="0">
                        <a:lnSpc>
                          <a:spcPct val="107000"/>
                        </a:lnSpc>
                        <a:spcBef>
                          <a:spcPts val="0"/>
                        </a:spcBef>
                        <a:spcAft>
                          <a:spcPts val="0"/>
                        </a:spcAft>
                      </a:pPr>
                      <a:r>
                        <a:rPr lang="en-US" sz="2000" b="0" dirty="0">
                          <a:effectLst/>
                        </a:rPr>
                        <a:t>Tier I features (school-wide expectations, routines, acknowledgements, in-class continuum of consequences) are implemented within classrooms and consistent with school-wide systems.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9525" marB="0"/>
                </a:tc>
                <a:tc>
                  <a:txBody>
                    <a:bodyPr/>
                    <a:lstStyle/>
                    <a:p>
                      <a:pPr algn="l"/>
                      <a:endParaRPr lang="en-US" dirty="0">
                        <a:effectLst/>
                      </a:endParaRPr>
                    </a:p>
                  </a:txBody>
                  <a:tcPr marL="114300" marR="114300" marT="0" marB="0"/>
                </a:tc>
                <a:extLst>
                  <a:ext uri="{0D108BD9-81ED-4DB2-BD59-A6C34878D82A}">
                    <a16:rowId xmlns:a16="http://schemas.microsoft.com/office/drawing/2014/main" val="2027429129"/>
                  </a:ext>
                </a:extLst>
              </a:tr>
            </a:tbl>
          </a:graphicData>
        </a:graphic>
      </p:graphicFrame>
      <p:grpSp>
        <p:nvGrpSpPr>
          <p:cNvPr id="14" name="Group 13"/>
          <p:cNvGrpSpPr/>
          <p:nvPr/>
        </p:nvGrpSpPr>
        <p:grpSpPr>
          <a:xfrm>
            <a:off x="836598" y="2903369"/>
            <a:ext cx="555597" cy="507096"/>
            <a:chOff x="0" y="0"/>
            <a:chExt cx="4724400" cy="3870960"/>
          </a:xfrm>
          <a:solidFill>
            <a:schemeClr val="accent6"/>
          </a:solidFill>
        </p:grpSpPr>
        <p:sp>
          <p:nvSpPr>
            <p:cNvPr id="15" name="Isosceles Triangle 14"/>
            <p:cNvSpPr/>
            <p:nvPr/>
          </p:nvSpPr>
          <p:spPr bwMode="auto">
            <a:xfrm>
              <a:off x="0" y="0"/>
              <a:ext cx="4724400" cy="3870960"/>
            </a:xfrm>
            <a:prstGeom prst="triangle">
              <a:avLst/>
            </a:prstGeom>
            <a:solidFill>
              <a:srgbClr val="00FF0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endParaRPr lang="en-US" dirty="0"/>
            </a:p>
          </p:txBody>
        </p:sp>
        <p:sp>
          <p:nvSpPr>
            <p:cNvPr id="16" name="Isosceles Triangle 15"/>
            <p:cNvSpPr/>
            <p:nvPr/>
          </p:nvSpPr>
          <p:spPr bwMode="auto">
            <a:xfrm>
              <a:off x="1447800" y="441960"/>
              <a:ext cx="1828800" cy="1630680"/>
            </a:xfrm>
            <a:prstGeom prst="triangle">
              <a:avLst/>
            </a:prstGeom>
            <a:solidFill>
              <a:srgbClr val="FFFF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endParaRPr lang="en-US" dirty="0"/>
            </a:p>
          </p:txBody>
        </p:sp>
        <p:sp>
          <p:nvSpPr>
            <p:cNvPr id="17" name="Isosceles Triangle 16"/>
            <p:cNvSpPr/>
            <p:nvPr/>
          </p:nvSpPr>
          <p:spPr bwMode="auto">
            <a:xfrm>
              <a:off x="1905000" y="838200"/>
              <a:ext cx="914400" cy="838200"/>
            </a:xfrm>
            <a:prstGeom prst="triangl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endParaRPr lang="en-US" dirty="0"/>
            </a:p>
          </p:txBody>
        </p:sp>
      </p:grpSp>
      <p:sp>
        <p:nvSpPr>
          <p:cNvPr id="6" name="Title 5">
            <a:extLst>
              <a:ext uri="{FF2B5EF4-FFF2-40B4-BE49-F238E27FC236}">
                <a16:creationId xmlns:a16="http://schemas.microsoft.com/office/drawing/2014/main" id="{2E19C5B1-EAF5-42E5-9623-006EF2260679}"/>
              </a:ext>
            </a:extLst>
          </p:cNvPr>
          <p:cNvSpPr>
            <a:spLocks noGrp="1"/>
          </p:cNvSpPr>
          <p:nvPr>
            <p:ph type="title"/>
          </p:nvPr>
        </p:nvSpPr>
        <p:spPr>
          <a:xfrm>
            <a:off x="461320" y="34378"/>
            <a:ext cx="10930580" cy="1036850"/>
          </a:xfrm>
        </p:spPr>
        <p:txBody>
          <a:bodyPr>
            <a:normAutofit/>
          </a:bodyPr>
          <a:lstStyle/>
          <a:p>
            <a:pPr algn="ctr"/>
            <a:r>
              <a:rPr lang="en-US" sz="5400" dirty="0"/>
              <a:t>Tiered Fidelity Inventory (TFI)</a:t>
            </a:r>
          </a:p>
        </p:txBody>
      </p:sp>
    </p:spTree>
    <p:extLst>
      <p:ext uri="{BB962C8B-B14F-4D97-AF65-F5344CB8AC3E}">
        <p14:creationId xmlns:p14="http://schemas.microsoft.com/office/powerpoint/2010/main" val="29203387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268B05-6762-40ED-A258-44BE705CFAAD}"/>
              </a:ext>
            </a:extLst>
          </p:cNvPr>
          <p:cNvSpPr/>
          <p:nvPr/>
        </p:nvSpPr>
        <p:spPr>
          <a:xfrm>
            <a:off x="574766" y="-120026"/>
            <a:ext cx="12385010" cy="1569660"/>
          </a:xfrm>
          <a:prstGeom prst="rect">
            <a:avLst/>
          </a:prstGeom>
          <a:noFill/>
        </p:spPr>
        <p:txBody>
          <a:bodyPr wrap="square" lIns="91440" tIns="45720" rIns="91440" bIns="45720">
            <a:spAutoFit/>
          </a:bodyPr>
          <a:lstStyle/>
          <a:p>
            <a:pPr algn="ctr"/>
            <a:r>
              <a:rPr lang="en-US" sz="4800" b="1" spc="50" dirty="0">
                <a:ln w="0"/>
                <a:solidFill>
                  <a:schemeClr val="bg2"/>
                </a:solidFill>
                <a:effectLst>
                  <a:innerShdw blurRad="63500" dist="50800" dir="13500000">
                    <a:srgbClr val="000000">
                      <a:alpha val="50000"/>
                    </a:srgbClr>
                  </a:innerShdw>
                </a:effectLst>
              </a:rPr>
              <a:t>Positive Classroom</a:t>
            </a:r>
          </a:p>
          <a:p>
            <a:pPr algn="ctr"/>
            <a:r>
              <a:rPr lang="en-US" sz="4800" b="1" spc="50" dirty="0">
                <a:ln w="0"/>
                <a:solidFill>
                  <a:schemeClr val="bg2"/>
                </a:solidFill>
                <a:effectLst>
                  <a:innerShdw blurRad="63500" dist="50800" dir="13500000">
                    <a:srgbClr val="000000">
                      <a:alpha val="50000"/>
                    </a:srgbClr>
                  </a:innerShdw>
                </a:effectLst>
              </a:rPr>
              <a:t> Behavior Supports(PCBS)</a:t>
            </a:r>
          </a:p>
        </p:txBody>
      </p:sp>
      <p:pic>
        <p:nvPicPr>
          <p:cNvPr id="2" name="Picture 1">
            <a:extLst>
              <a:ext uri="{FF2B5EF4-FFF2-40B4-BE49-F238E27FC236}">
                <a16:creationId xmlns:a16="http://schemas.microsoft.com/office/drawing/2014/main" id="{5FD9C6D6-8F2A-4010-9449-3A66E8DE55CB}"/>
              </a:ext>
            </a:extLst>
          </p:cNvPr>
          <p:cNvPicPr>
            <a:picLocks noChangeAspect="1"/>
          </p:cNvPicPr>
          <p:nvPr/>
        </p:nvPicPr>
        <p:blipFill>
          <a:blip r:embed="rId3"/>
          <a:stretch>
            <a:fillRect/>
          </a:stretch>
        </p:blipFill>
        <p:spPr>
          <a:xfrm>
            <a:off x="459112" y="2112994"/>
            <a:ext cx="11668125" cy="4552950"/>
          </a:xfrm>
          <a:prstGeom prst="rect">
            <a:avLst/>
          </a:prstGeom>
        </p:spPr>
      </p:pic>
      <p:pic>
        <p:nvPicPr>
          <p:cNvPr id="2052" name="Picture 4" descr="Related image">
            <a:extLst>
              <a:ext uri="{FF2B5EF4-FFF2-40B4-BE49-F238E27FC236}">
                <a16:creationId xmlns:a16="http://schemas.microsoft.com/office/drawing/2014/main" id="{7819B406-99DC-41BF-AE0C-F534FD8665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471146">
            <a:off x="2842431" y="1200100"/>
            <a:ext cx="1981809" cy="1597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lated image">
            <a:extLst>
              <a:ext uri="{FF2B5EF4-FFF2-40B4-BE49-F238E27FC236}">
                <a16:creationId xmlns:a16="http://schemas.microsoft.com/office/drawing/2014/main" id="{072ABF16-1DAE-4BB1-8D94-7D444A86C3D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370474">
            <a:off x="4816435" y="4473578"/>
            <a:ext cx="1981809" cy="15976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a:extLst>
              <a:ext uri="{FF2B5EF4-FFF2-40B4-BE49-F238E27FC236}">
                <a16:creationId xmlns:a16="http://schemas.microsoft.com/office/drawing/2014/main" id="{08304D74-AE0F-454F-B1B0-9F172E248D7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370474">
            <a:off x="8874209" y="4537487"/>
            <a:ext cx="1981809" cy="15976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CB00F7-601A-4D6C-B570-2D7C23725335}"/>
              </a:ext>
            </a:extLst>
          </p:cNvPr>
          <p:cNvPicPr>
            <a:picLocks noChangeAspect="1"/>
          </p:cNvPicPr>
          <p:nvPr/>
        </p:nvPicPr>
        <p:blipFill>
          <a:blip r:embed="rId5"/>
          <a:stretch>
            <a:fillRect/>
          </a:stretch>
        </p:blipFill>
        <p:spPr>
          <a:xfrm>
            <a:off x="0" y="-6233"/>
            <a:ext cx="2908547" cy="2058567"/>
          </a:xfrm>
          <a:prstGeom prst="rect">
            <a:avLst/>
          </a:prstGeom>
        </p:spPr>
      </p:pic>
    </p:spTree>
    <p:extLst>
      <p:ext uri="{BB962C8B-B14F-4D97-AF65-F5344CB8AC3E}">
        <p14:creationId xmlns:p14="http://schemas.microsoft.com/office/powerpoint/2010/main" val="30663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55202034"/>
              </p:ext>
            </p:extLst>
          </p:nvPr>
        </p:nvGraphicFramePr>
        <p:xfrm>
          <a:off x="0" y="1"/>
          <a:ext cx="12192000" cy="2314573"/>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697754008"/>
                    </a:ext>
                  </a:extLst>
                </a:gridCol>
              </a:tblGrid>
              <a:tr h="2314573">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62225170"/>
              </p:ext>
            </p:extLst>
          </p:nvPr>
        </p:nvGraphicFramePr>
        <p:xfrm>
          <a:off x="0" y="2396613"/>
          <a:ext cx="12192000" cy="4287474"/>
        </p:xfrm>
        <a:graphic>
          <a:graphicData uri="http://schemas.openxmlformats.org/drawingml/2006/table">
            <a:tbl>
              <a:tblPr firstRow="1" bandRow="1">
                <a:tableStyleId>{5940675A-B579-460E-94D1-54222C63F5DA}</a:tableStyleId>
              </a:tblPr>
              <a:tblGrid>
                <a:gridCol w="3689911">
                  <a:extLst>
                    <a:ext uri="{9D8B030D-6E8A-4147-A177-3AD203B41FA5}">
                      <a16:colId xmlns:a16="http://schemas.microsoft.com/office/drawing/2014/main" val="1635894954"/>
                    </a:ext>
                  </a:extLst>
                </a:gridCol>
                <a:gridCol w="6001475">
                  <a:extLst>
                    <a:ext uri="{9D8B030D-6E8A-4147-A177-3AD203B41FA5}">
                      <a16:colId xmlns:a16="http://schemas.microsoft.com/office/drawing/2014/main" val="1239415248"/>
                    </a:ext>
                  </a:extLst>
                </a:gridCol>
                <a:gridCol w="2500614">
                  <a:extLst>
                    <a:ext uri="{9D8B030D-6E8A-4147-A177-3AD203B41FA5}">
                      <a16:colId xmlns:a16="http://schemas.microsoft.com/office/drawing/2014/main" val="529187402"/>
                    </a:ext>
                  </a:extLst>
                </a:gridCol>
              </a:tblGrid>
              <a:tr h="812754">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366359538"/>
                  </a:ext>
                </a:extLst>
              </a:tr>
              <a:tr h="3448608">
                <a:tc>
                  <a:txBody>
                    <a:bodyPr/>
                    <a:lstStyle/>
                    <a:p>
                      <a:pPr marL="0" marR="0" algn="ctr">
                        <a:spcBef>
                          <a:spcPts val="0"/>
                        </a:spcBef>
                        <a:spcAft>
                          <a:spcPts val="0"/>
                        </a:spcAft>
                      </a:pPr>
                      <a:r>
                        <a:rPr lang="en-US" sz="3600" b="1" dirty="0">
                          <a:effectLst/>
                          <a:latin typeface="Century Gothic" panose="020B0502020202020204" pitchFamily="34" charset="0"/>
                          <a:ea typeface="Century Gothic" panose="020B0502020202020204" pitchFamily="34" charset="0"/>
                          <a:cs typeface="BodoniMT"/>
                        </a:rPr>
                        <a:t>FOUNDATIONS</a:t>
                      </a:r>
                      <a:endParaRPr lang="en-US" sz="36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600" i="1" dirty="0">
                          <a:effectLst/>
                          <a:latin typeface="Century Gothic" panose="020B0502020202020204" pitchFamily="34" charset="0"/>
                          <a:ea typeface="Century Gothic" panose="020B0502020202020204" pitchFamily="34" charset="0"/>
                          <a:cs typeface="BodoniMT"/>
                        </a:rPr>
                        <a:t>Settings</a:t>
                      </a:r>
                      <a:endParaRPr lang="en-US" sz="36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600" i="1" dirty="0">
                          <a:effectLst/>
                          <a:latin typeface="Century Gothic" panose="020B0502020202020204" pitchFamily="34" charset="0"/>
                          <a:ea typeface="Century Gothic" panose="020B0502020202020204" pitchFamily="34" charset="0"/>
                          <a:cs typeface="BodoniMT"/>
                        </a:rPr>
                        <a:t>Routines</a:t>
                      </a:r>
                      <a:endParaRPr lang="en-US" sz="36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600" i="1" dirty="0">
                          <a:effectLst/>
                          <a:latin typeface="Century Gothic" panose="020B0502020202020204" pitchFamily="34" charset="0"/>
                          <a:ea typeface="Century Gothic" panose="020B0502020202020204" pitchFamily="34" charset="0"/>
                          <a:cs typeface="BodoniMT"/>
                        </a:rPr>
                        <a:t>Expectations</a:t>
                      </a:r>
                      <a:endParaRPr lang="en-US" sz="36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3600" b="1" dirty="0">
                          <a:effectLst/>
                          <a:latin typeface="Century Gothic" panose="020B0502020202020204" pitchFamily="34" charset="0"/>
                          <a:ea typeface="Century Gothic" panose="020B0502020202020204" pitchFamily="34" charset="0"/>
                          <a:cs typeface="Times New Roman" panose="02020603050405020304" pitchFamily="18" charset="0"/>
                        </a:rPr>
                        <a:t>SETTINGS: </a:t>
                      </a:r>
                      <a:r>
                        <a:rPr lang="en-US" sz="2400" dirty="0">
                          <a:effectLst/>
                          <a:latin typeface="Century Gothic" panose="020B0502020202020204" pitchFamily="34" charset="0"/>
                          <a:ea typeface="Century Gothic" panose="020B0502020202020204" pitchFamily="34" charset="0"/>
                          <a:cs typeface="Times New Roman" panose="02020603050405020304" pitchFamily="18" charset="0"/>
                        </a:rPr>
                        <a:t>I effectively design the physical environment of my classroom.</a:t>
                      </a:r>
                    </a:p>
                    <a:p>
                      <a:pPr marL="342900" marR="0" lvl="0" indent="-342900" algn="l">
                        <a:spcBef>
                          <a:spcPts val="0"/>
                        </a:spcBef>
                        <a:spcAft>
                          <a:spcPts val="0"/>
                        </a:spcAft>
                        <a:buFont typeface="Century Gothic" panose="020B0502020202020204" pitchFamily="34" charset="0"/>
                        <a:buChar char="Δ"/>
                      </a:pPr>
                      <a:r>
                        <a:rPr lang="en-US" sz="3600" b="1" dirty="0">
                          <a:effectLst/>
                          <a:latin typeface="Century Gothic" panose="020B0502020202020204" pitchFamily="34" charset="0"/>
                          <a:ea typeface="Century Gothic" panose="020B0502020202020204" pitchFamily="34" charset="0"/>
                          <a:cs typeface="Times New Roman" panose="02020603050405020304" pitchFamily="18" charset="0"/>
                        </a:rPr>
                        <a:t>ROUTINES: </a:t>
                      </a:r>
                      <a:r>
                        <a:rPr lang="en-US" sz="2400" dirty="0">
                          <a:effectLst/>
                          <a:latin typeface="Century Gothic" panose="020B0502020202020204" pitchFamily="34" charset="0"/>
                          <a:ea typeface="Century Gothic" panose="020B0502020202020204" pitchFamily="34" charset="0"/>
                          <a:cs typeface="Times New Roman" panose="02020603050405020304" pitchFamily="18" charset="0"/>
                        </a:rPr>
                        <a:t>I develop and teach predictable classroom routines.</a:t>
                      </a:r>
                    </a:p>
                    <a:p>
                      <a:pPr marL="342900" marR="0" lvl="0" indent="-342900" algn="l">
                        <a:spcBef>
                          <a:spcPts val="0"/>
                        </a:spcBef>
                        <a:spcAft>
                          <a:spcPts val="0"/>
                        </a:spcAft>
                        <a:buFont typeface="Century Gothic" panose="020B0502020202020204" pitchFamily="34" charset="0"/>
                        <a:buChar char="Δ"/>
                      </a:pPr>
                      <a:r>
                        <a:rPr lang="en-US" sz="3600" b="1" dirty="0">
                          <a:effectLst/>
                          <a:latin typeface="Century Gothic" panose="020B0502020202020204" pitchFamily="34" charset="0"/>
                          <a:ea typeface="Century Gothic" panose="020B0502020202020204" pitchFamily="34" charset="0"/>
                          <a:cs typeface="Times New Roman" panose="02020603050405020304" pitchFamily="18" charset="0"/>
                        </a:rPr>
                        <a:t>EXPECTATIONS</a:t>
                      </a:r>
                      <a:r>
                        <a:rPr lang="en-US" sz="36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2400" dirty="0">
                          <a:effectLst/>
                          <a:latin typeface="Century Gothic" panose="020B0502020202020204" pitchFamily="34" charset="0"/>
                          <a:ea typeface="Century Gothic" panose="020B0502020202020204" pitchFamily="34" charset="0"/>
                          <a:cs typeface="Times New Roman" panose="02020603050405020304" pitchFamily="18" charset="0"/>
                        </a:rPr>
                        <a:t>I post, define and teach 3 to 5 positive classroom expectations.</a:t>
                      </a:r>
                    </a:p>
                  </a:txBody>
                  <a:tcPr marL="68580" marR="68580" marT="0" marB="0"/>
                </a:tc>
                <a:tc>
                  <a:txBody>
                    <a:bodyPr/>
                    <a:lstStyle/>
                    <a:p>
                      <a:pPr marL="0" marR="0" algn="ctr">
                        <a:spcBef>
                          <a:spcPts val="0"/>
                        </a:spcBef>
                        <a:spcAft>
                          <a:spcPts val="0"/>
                        </a:spcAft>
                      </a:pPr>
                      <a:endParaRPr lang="en-US" sz="3600" kern="1200" dirty="0">
                        <a:effectLst/>
                        <a:latin typeface="Century Gothic" panose="020B0502020202020204" pitchFamily="34" charset="0"/>
                        <a:ea typeface="Century Gothic" panose="020B0502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16503918"/>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391775" y="0"/>
            <a:ext cx="1800225" cy="2314574"/>
          </a:xfrm>
          <a:prstGeom prst="rect">
            <a:avLst/>
          </a:prstGeom>
        </p:spPr>
      </p:pic>
    </p:spTree>
    <p:extLst>
      <p:ext uri="{BB962C8B-B14F-4D97-AF65-F5344CB8AC3E}">
        <p14:creationId xmlns:p14="http://schemas.microsoft.com/office/powerpoint/2010/main" val="26518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41EA87-FE57-4D3A-AFC8-0A0519E48B5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5100" y="58102"/>
            <a:ext cx="11821160" cy="6662738"/>
          </a:xfrm>
          <a:prstGeom prst="rect">
            <a:avLst/>
          </a:prstGeom>
        </p:spPr>
      </p:pic>
      <p:sp>
        <p:nvSpPr>
          <p:cNvPr id="3" name="Google Shape;1175;p127">
            <a:extLst>
              <a:ext uri="{FF2B5EF4-FFF2-40B4-BE49-F238E27FC236}">
                <a16:creationId xmlns:a16="http://schemas.microsoft.com/office/drawing/2014/main" id="{6214462A-8108-4FED-B16E-0C10A4C4F5F7}"/>
              </a:ext>
            </a:extLst>
          </p:cNvPr>
          <p:cNvSpPr/>
          <p:nvPr/>
        </p:nvSpPr>
        <p:spPr>
          <a:xfrm>
            <a:off x="1890215" y="1289712"/>
            <a:ext cx="2163170" cy="5370395"/>
          </a:xfrm>
          <a:prstGeom prst="rect">
            <a:avLst/>
          </a:prstGeom>
          <a:noFill/>
          <a:ln w="76200">
            <a:solidFill>
              <a:schemeClr val="tx1"/>
            </a:solidFill>
          </a:ln>
          <a:effectLst>
            <a:outerShdw blurRad="40000" dist="23000" dir="5400000" rotWithShape="0">
              <a:srgbClr val="000000">
                <a:alpha val="34901"/>
              </a:srgbClr>
            </a:outerShdw>
          </a:effectLst>
          <a:scene3d>
            <a:camera prst="orthographicFront"/>
            <a:lightRig rig="threePt" dir="t"/>
          </a:scene3d>
          <a:sp3d>
            <a:bevelT prst="angle"/>
          </a:sp3d>
        </p:spPr>
        <p:txBody>
          <a:bodyPr spcFirstLastPara="1" wrap="square" lIns="91425" tIns="45700" rIns="91425" bIns="45700" anchor="ctr" anchorCtr="0">
            <a:noAutofit/>
          </a:bodyPr>
          <a:lstStyle/>
          <a:p>
            <a:pPr algn="ctr"/>
            <a:endParaRPr b="1" dirty="0">
              <a:solidFill>
                <a:schemeClr val="accent3"/>
              </a:solidFill>
              <a:latin typeface="Calibri"/>
              <a:ea typeface="Calibri"/>
              <a:cs typeface="Calibri"/>
              <a:sym typeface="Calibri"/>
            </a:endParaRPr>
          </a:p>
        </p:txBody>
      </p:sp>
      <p:sp>
        <p:nvSpPr>
          <p:cNvPr id="4" name="Google Shape;1177;p127">
            <a:extLst>
              <a:ext uri="{FF2B5EF4-FFF2-40B4-BE49-F238E27FC236}">
                <a16:creationId xmlns:a16="http://schemas.microsoft.com/office/drawing/2014/main" id="{4F30CECC-7D8E-432C-9F62-74497411F65B}"/>
              </a:ext>
            </a:extLst>
          </p:cNvPr>
          <p:cNvSpPr/>
          <p:nvPr/>
        </p:nvSpPr>
        <p:spPr>
          <a:xfrm>
            <a:off x="3603334" y="4543972"/>
            <a:ext cx="1903293" cy="1190530"/>
          </a:xfrm>
          <a:prstGeom prst="leftArrow">
            <a:avLst>
              <a:gd name="adj1" fmla="val 50000"/>
              <a:gd name="adj2" fmla="val 50000"/>
            </a:avLst>
          </a:prstGeom>
          <a:solidFill>
            <a:schemeClr val="bg2"/>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a:scene3d>
            <a:camera prst="orthographicFront"/>
            <a:lightRig rig="threePt" dir="t"/>
          </a:scene3d>
          <a:sp3d>
            <a:bevelT prst="angle"/>
          </a:sp3d>
        </p:spPr>
        <p:txBody>
          <a:bodyPr spcFirstLastPara="1" wrap="square" lIns="91425" tIns="45700" rIns="91425" bIns="45700" anchor="ctr" anchorCtr="0">
            <a:noAutofit/>
          </a:bodyPr>
          <a:lstStyle/>
          <a:p>
            <a:pPr algn="ctr"/>
            <a:r>
              <a:rPr lang="en-US" b="1" dirty="0">
                <a:solidFill>
                  <a:srgbClr val="000000"/>
                </a:solidFill>
                <a:ea typeface="Calibri"/>
                <a:cs typeface="Calibri"/>
                <a:sym typeface="Calibri"/>
              </a:rPr>
              <a:t>Classroom Rules</a:t>
            </a:r>
            <a:endParaRPr dirty="0"/>
          </a:p>
        </p:txBody>
      </p:sp>
      <p:sp>
        <p:nvSpPr>
          <p:cNvPr id="5" name="Google Shape;1176;p127">
            <a:extLst>
              <a:ext uri="{FF2B5EF4-FFF2-40B4-BE49-F238E27FC236}">
                <a16:creationId xmlns:a16="http://schemas.microsoft.com/office/drawing/2014/main" id="{341A7204-26B7-4BEA-BB61-85D6E8C9055F}"/>
              </a:ext>
            </a:extLst>
          </p:cNvPr>
          <p:cNvSpPr/>
          <p:nvPr/>
        </p:nvSpPr>
        <p:spPr>
          <a:xfrm rot="-2435718">
            <a:off x="567176" y="751818"/>
            <a:ext cx="2360809" cy="1232448"/>
          </a:xfrm>
          <a:prstGeom prst="leftArrow">
            <a:avLst>
              <a:gd name="adj1" fmla="val 50000"/>
              <a:gd name="adj2" fmla="val 50000"/>
            </a:avLst>
          </a:prstGeom>
          <a:solidFill>
            <a:schemeClr val="bg2"/>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a:scene3d>
            <a:camera prst="orthographicFront"/>
            <a:lightRig rig="threePt" dir="t"/>
          </a:scene3d>
          <a:sp3d>
            <a:bevelT prst="angle"/>
          </a:sp3d>
        </p:spPr>
        <p:txBody>
          <a:bodyPr spcFirstLastPara="1" wrap="square" lIns="91425" tIns="45700" rIns="91425" bIns="45700" anchor="ctr" anchorCtr="0">
            <a:noAutofit/>
          </a:bodyPr>
          <a:lstStyle/>
          <a:p>
            <a:pPr algn="ctr"/>
            <a:r>
              <a:rPr lang="en-US" b="1" dirty="0">
                <a:solidFill>
                  <a:srgbClr val="000000"/>
                </a:solidFill>
                <a:ea typeface="Calibri"/>
                <a:cs typeface="Calibri"/>
                <a:sym typeface="Calibri"/>
              </a:rPr>
              <a:t>School-wide Expectations</a:t>
            </a:r>
            <a:endParaRPr dirty="0"/>
          </a:p>
        </p:txBody>
      </p:sp>
      <p:sp>
        <p:nvSpPr>
          <p:cNvPr id="6" name="Google Shape;1177;p127">
            <a:extLst>
              <a:ext uri="{FF2B5EF4-FFF2-40B4-BE49-F238E27FC236}">
                <a16:creationId xmlns:a16="http://schemas.microsoft.com/office/drawing/2014/main" id="{C86BE99F-17B7-4084-9C92-5878EA5CA49D}"/>
              </a:ext>
            </a:extLst>
          </p:cNvPr>
          <p:cNvSpPr/>
          <p:nvPr/>
        </p:nvSpPr>
        <p:spPr>
          <a:xfrm rot="20732966">
            <a:off x="6246283" y="2676503"/>
            <a:ext cx="1903293" cy="1190530"/>
          </a:xfrm>
          <a:prstGeom prst="leftArrow">
            <a:avLst>
              <a:gd name="adj1" fmla="val 50000"/>
              <a:gd name="adj2" fmla="val 50000"/>
            </a:avLst>
          </a:prstGeom>
          <a:solidFill>
            <a:schemeClr val="bg2"/>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a:scene3d>
            <a:camera prst="orthographicFront"/>
            <a:lightRig rig="threePt" dir="t"/>
          </a:scene3d>
          <a:sp3d>
            <a:bevelT prst="angle"/>
          </a:sp3d>
        </p:spPr>
        <p:txBody>
          <a:bodyPr spcFirstLastPara="1" wrap="square" lIns="91425" tIns="45700" rIns="91425" bIns="45700" anchor="ctr" anchorCtr="0">
            <a:noAutofit/>
          </a:bodyPr>
          <a:lstStyle/>
          <a:p>
            <a:pPr algn="ctr"/>
            <a:r>
              <a:rPr lang="en-US" b="1" dirty="0">
                <a:solidFill>
                  <a:srgbClr val="000000"/>
                </a:solidFill>
                <a:ea typeface="Calibri"/>
                <a:cs typeface="Calibri"/>
                <a:sym typeface="Calibri"/>
              </a:rPr>
              <a:t>Social Skills</a:t>
            </a:r>
            <a:endParaRPr dirty="0"/>
          </a:p>
        </p:txBody>
      </p:sp>
      <p:sp>
        <p:nvSpPr>
          <p:cNvPr id="7" name="Google Shape;1178;p127">
            <a:extLst>
              <a:ext uri="{FF2B5EF4-FFF2-40B4-BE49-F238E27FC236}">
                <a16:creationId xmlns:a16="http://schemas.microsoft.com/office/drawing/2014/main" id="{88E18D8F-C615-4059-BA99-B205E2658CCD}"/>
              </a:ext>
            </a:extLst>
          </p:cNvPr>
          <p:cNvSpPr/>
          <p:nvPr/>
        </p:nvSpPr>
        <p:spPr>
          <a:xfrm rot="-1484899">
            <a:off x="9040024" y="-60806"/>
            <a:ext cx="1909074" cy="1656517"/>
          </a:xfrm>
          <a:prstGeom prst="leftArrow">
            <a:avLst>
              <a:gd name="adj1" fmla="val 50000"/>
              <a:gd name="adj2" fmla="val 50000"/>
            </a:avLst>
          </a:prstGeom>
          <a:solidFill>
            <a:schemeClr val="bg2"/>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a:scene3d>
            <a:camera prst="orthographicFront"/>
            <a:lightRig rig="threePt" dir="t"/>
          </a:scene3d>
          <a:sp3d>
            <a:bevelT prst="angle"/>
          </a:sp3d>
        </p:spPr>
        <p:txBody>
          <a:bodyPr spcFirstLastPara="1" wrap="square" lIns="91425" tIns="45700" rIns="91425" bIns="45700" anchor="ctr" anchorCtr="0">
            <a:noAutofit/>
          </a:bodyPr>
          <a:lstStyle/>
          <a:p>
            <a:pPr algn="ctr"/>
            <a:r>
              <a:rPr lang="en-US" b="1" dirty="0">
                <a:solidFill>
                  <a:srgbClr val="000000"/>
                </a:solidFill>
                <a:ea typeface="Calibri"/>
                <a:cs typeface="Calibri"/>
                <a:sym typeface="Calibri"/>
              </a:rPr>
              <a:t>Classroom Procedures &amp;  Routines</a:t>
            </a:r>
            <a:endParaRPr dirty="0"/>
          </a:p>
        </p:txBody>
      </p:sp>
    </p:spTree>
    <p:extLst>
      <p:ext uri="{BB962C8B-B14F-4D97-AF65-F5344CB8AC3E}">
        <p14:creationId xmlns:p14="http://schemas.microsoft.com/office/powerpoint/2010/main" val="22648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03739-34A7-4FDF-884F-1F5C2BA277DA}"/>
              </a:ext>
            </a:extLst>
          </p:cNvPr>
          <p:cNvSpPr/>
          <p:nvPr/>
        </p:nvSpPr>
        <p:spPr>
          <a:xfrm>
            <a:off x="431189" y="122448"/>
            <a:ext cx="6886822" cy="2031325"/>
          </a:xfrm>
          <a:prstGeom prst="rect">
            <a:avLst/>
          </a:prstGeom>
        </p:spPr>
        <p:txBody>
          <a:bodyPr wrap="none">
            <a:spAutoFit/>
          </a:bodyPr>
          <a:lstStyle/>
          <a:p>
            <a:r>
              <a:rPr lang="en-US" sz="5400" b="1" dirty="0">
                <a:ln w="9525">
                  <a:solidFill>
                    <a:schemeClr val="bg1"/>
                  </a:solidFill>
                  <a:prstDash val="solid"/>
                </a:ln>
              </a:rPr>
              <a:t>#1:  Framing</a:t>
            </a:r>
          </a:p>
          <a:p>
            <a:r>
              <a:rPr lang="en-US" dirty="0">
                <a:ln w="0"/>
                <a:effectLst>
                  <a:outerShdw blurRad="38100" dist="19050" dir="2700000" algn="tl" rotWithShape="0">
                    <a:schemeClr val="dk1">
                      <a:alpha val="40000"/>
                    </a:schemeClr>
                  </a:outerShdw>
                </a:effectLst>
                <a:latin typeface="Century Gothic" panose="020B0502020202020204" pitchFamily="34" charset="0"/>
              </a:rPr>
              <a:t>Create a context of why you are doing what you are doing</a:t>
            </a:r>
            <a:r>
              <a:rPr lang="en-US" dirty="0">
                <a:ln w="0"/>
                <a:effectLst>
                  <a:outerShdw blurRad="38100" dist="19050" dir="2700000" algn="tl" rotWithShape="0">
                    <a:schemeClr val="dk1">
                      <a:alpha val="40000"/>
                    </a:schemeClr>
                  </a:outerShdw>
                </a:effectLst>
                <a:latin typeface="Berlin Sans FB" panose="020E0602020502020306" pitchFamily="34" charset="0"/>
              </a:rPr>
              <a:t>.</a:t>
            </a:r>
          </a:p>
          <a:p>
            <a:endParaRPr lang="en-US" sz="5400" dirty="0">
              <a:ln w="9525">
                <a:solidFill>
                  <a:schemeClr val="bg1"/>
                </a:solidFill>
                <a:prstDash val="solid"/>
              </a:ln>
            </a:endParaRPr>
          </a:p>
        </p:txBody>
      </p:sp>
      <p:pic>
        <p:nvPicPr>
          <p:cNvPr id="9220" name="Picture 4" descr="Image result for magical gif">
            <a:extLst>
              <a:ext uri="{FF2B5EF4-FFF2-40B4-BE49-F238E27FC236}">
                <a16:creationId xmlns:a16="http://schemas.microsoft.com/office/drawing/2014/main" id="{1AB236C1-2B47-414D-BDC5-77C7DF5F617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0654" y="102269"/>
            <a:ext cx="1997692" cy="1389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icture frame clipart free">
            <a:extLst>
              <a:ext uri="{FF2B5EF4-FFF2-40B4-BE49-F238E27FC236}">
                <a16:creationId xmlns:a16="http://schemas.microsoft.com/office/drawing/2014/main" id="{D42739F0-403A-4516-B692-920BFA63D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03" y="1456078"/>
            <a:ext cx="8796617" cy="53794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671CBFF-3ADB-422F-81BA-26E1D535D3A5}"/>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9" name="Rectangle 8">
            <a:extLst>
              <a:ext uri="{FF2B5EF4-FFF2-40B4-BE49-F238E27FC236}">
                <a16:creationId xmlns:a16="http://schemas.microsoft.com/office/drawing/2014/main" id="{78E85819-0F94-4970-A86D-7363ADDBD200}"/>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Rectangle 7">
            <a:extLst>
              <a:ext uri="{FF2B5EF4-FFF2-40B4-BE49-F238E27FC236}">
                <a16:creationId xmlns:a16="http://schemas.microsoft.com/office/drawing/2014/main" id="{1E0E3371-61CF-41B2-A5CB-9ACCC5E11268}"/>
              </a:ext>
            </a:extLst>
          </p:cNvPr>
          <p:cNvSpPr>
            <a:spLocks noChangeArrowheads="1"/>
          </p:cNvSpPr>
          <p:nvPr/>
        </p:nvSpPr>
        <p:spPr bwMode="auto">
          <a:xfrm>
            <a:off x="1280631" y="2131762"/>
            <a:ext cx="64123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a:spcBef>
                <a:spcPct val="0"/>
              </a:spcBef>
              <a:buFontTx/>
              <a:buNone/>
            </a:pPr>
            <a:r>
              <a:rPr lang="en-US" altLang="en-US" sz="2800" b="1" dirty="0"/>
              <a:t>PURPOSE</a:t>
            </a:r>
            <a:r>
              <a:rPr lang="en-US" altLang="en-US" sz="2000" dirty="0"/>
              <a:t> give student a premise of the activity</a:t>
            </a:r>
          </a:p>
        </p:txBody>
      </p:sp>
      <p:sp>
        <p:nvSpPr>
          <p:cNvPr id="14" name="Rectangle 12">
            <a:extLst>
              <a:ext uri="{FF2B5EF4-FFF2-40B4-BE49-F238E27FC236}">
                <a16:creationId xmlns:a16="http://schemas.microsoft.com/office/drawing/2014/main" id="{E0B4B58E-4E4E-473D-8FC6-97EC99AFBABE}"/>
              </a:ext>
            </a:extLst>
          </p:cNvPr>
          <p:cNvSpPr>
            <a:spLocks noChangeArrowheads="1"/>
          </p:cNvSpPr>
          <p:nvPr/>
        </p:nvSpPr>
        <p:spPr bwMode="auto">
          <a:xfrm>
            <a:off x="1176875" y="4203019"/>
            <a:ext cx="5580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a:spcBef>
                <a:spcPct val="0"/>
              </a:spcBef>
              <a:buFontTx/>
              <a:buNone/>
            </a:pPr>
            <a:r>
              <a:rPr lang="en-US" altLang="en-US" sz="2800" b="1" dirty="0"/>
              <a:t>AGREEMENT</a:t>
            </a:r>
            <a:r>
              <a:rPr lang="en-US" altLang="en-US" sz="2000" dirty="0"/>
              <a:t> what is important to know</a:t>
            </a:r>
          </a:p>
        </p:txBody>
      </p:sp>
      <p:sp>
        <p:nvSpPr>
          <p:cNvPr id="15" name="Rectangle 14">
            <a:extLst>
              <a:ext uri="{FF2B5EF4-FFF2-40B4-BE49-F238E27FC236}">
                <a16:creationId xmlns:a16="http://schemas.microsoft.com/office/drawing/2014/main" id="{5DD91A68-8B91-4DB5-BD89-85F614094415}"/>
              </a:ext>
            </a:extLst>
          </p:cNvPr>
          <p:cNvSpPr>
            <a:spLocks noChangeArrowheads="1"/>
          </p:cNvSpPr>
          <p:nvPr/>
        </p:nvSpPr>
        <p:spPr bwMode="auto">
          <a:xfrm>
            <a:off x="1767352" y="3116751"/>
            <a:ext cx="61895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a:spcBef>
                <a:spcPct val="0"/>
              </a:spcBef>
              <a:buFontTx/>
              <a:buNone/>
            </a:pPr>
            <a:r>
              <a:rPr lang="en-US" altLang="en-US" sz="2800" b="1" dirty="0"/>
              <a:t>OUTCOME</a:t>
            </a:r>
            <a:r>
              <a:rPr lang="en-US" altLang="en-US" sz="2000" dirty="0"/>
              <a:t> what will it look like when finished</a:t>
            </a:r>
          </a:p>
        </p:txBody>
      </p:sp>
      <p:sp>
        <p:nvSpPr>
          <p:cNvPr id="16" name="Rectangle 15">
            <a:extLst>
              <a:ext uri="{FF2B5EF4-FFF2-40B4-BE49-F238E27FC236}">
                <a16:creationId xmlns:a16="http://schemas.microsoft.com/office/drawing/2014/main" id="{47207935-BBF7-40C9-9235-16E16C7E7D6F}"/>
              </a:ext>
            </a:extLst>
          </p:cNvPr>
          <p:cNvSpPr>
            <a:spLocks noChangeArrowheads="1"/>
          </p:cNvSpPr>
          <p:nvPr/>
        </p:nvSpPr>
        <p:spPr bwMode="auto">
          <a:xfrm>
            <a:off x="1503860" y="5133976"/>
            <a:ext cx="75003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a:spcBef>
                <a:spcPct val="0"/>
              </a:spcBef>
              <a:buFontTx/>
              <a:buNone/>
            </a:pPr>
            <a:r>
              <a:rPr lang="en-US" altLang="en-US" sz="2800" b="1" dirty="0"/>
              <a:t>LIFE SKILLS </a:t>
            </a:r>
            <a:r>
              <a:rPr lang="en-US" altLang="en-US" sz="2000" dirty="0"/>
              <a:t>what skills will be addressed</a:t>
            </a:r>
          </a:p>
        </p:txBody>
      </p:sp>
      <p:pic>
        <p:nvPicPr>
          <p:cNvPr id="1028" name="Picture 4" descr="Image result for hanging picture frame gif">
            <a:extLst>
              <a:ext uri="{FF2B5EF4-FFF2-40B4-BE49-F238E27FC236}">
                <a16:creationId xmlns:a16="http://schemas.microsoft.com/office/drawing/2014/main" id="{210828F0-0D97-4E93-9B23-BAD5741D55F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88054" y="1494996"/>
            <a:ext cx="1900292" cy="2053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DABA14B3-A31F-4FD1-99D7-652E55023174}"/>
              </a:ext>
            </a:extLst>
          </p:cNvPr>
          <p:cNvSpPr/>
          <p:nvPr/>
        </p:nvSpPr>
        <p:spPr>
          <a:xfrm flipH="1">
            <a:off x="4598125" y="22494"/>
            <a:ext cx="4315351" cy="1178310"/>
          </a:xfrm>
          <a:prstGeom prst="rightArrow">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dk1"/>
                </a:solidFill>
              </a:rPr>
              <a:t>“Obtain student commitment.”</a:t>
            </a:r>
            <a:endParaRPr lang="en-US" b="1" i="1" dirty="0"/>
          </a:p>
          <a:p>
            <a:endParaRPr lang="en-US" sz="1200" i="1" dirty="0">
              <a:solidFill>
                <a:schemeClr val="dk1"/>
              </a:solidFill>
            </a:endParaRPr>
          </a:p>
        </p:txBody>
      </p:sp>
    </p:spTree>
    <p:extLst>
      <p:ext uri="{BB962C8B-B14F-4D97-AF65-F5344CB8AC3E}">
        <p14:creationId xmlns:p14="http://schemas.microsoft.com/office/powerpoint/2010/main" val="2868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Sales Direction 16X9">
  <a:themeElements>
    <a:clrScheme name="Custom 109">
      <a:dk1>
        <a:srgbClr val="000099"/>
      </a:dk1>
      <a:lt1>
        <a:sysClr val="window" lastClr="FFFFFF"/>
      </a:lt1>
      <a:dk2>
        <a:srgbClr val="000074"/>
      </a:dk2>
      <a:lt2>
        <a:srgbClr val="EBEBEB"/>
      </a:lt2>
      <a:accent1>
        <a:srgbClr val="0070C0"/>
      </a:accent1>
      <a:accent2>
        <a:srgbClr val="000099"/>
      </a:accent2>
      <a:accent3>
        <a:srgbClr val="0070C0"/>
      </a:accent3>
      <a:accent4>
        <a:srgbClr val="000099"/>
      </a:accent4>
      <a:accent5>
        <a:srgbClr val="000066"/>
      </a:accent5>
      <a:accent6>
        <a:srgbClr val="40619D"/>
      </a:accent6>
      <a:hlink>
        <a:srgbClr val="828282"/>
      </a:hlink>
      <a:folHlink>
        <a:srgbClr val="A5A5A5"/>
      </a:folHlink>
    </a:clrScheme>
    <a:fontScheme name="Custom 4">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FB9EFD150C3C4A85DB2D65281F9DE7" ma:contentTypeVersion="8" ma:contentTypeDescription="Create a new document." ma:contentTypeScope="" ma:versionID="52d4c884c5246c5435c1fe429f7924c0">
  <xsd:schema xmlns:xsd="http://www.w3.org/2001/XMLSchema" xmlns:xs="http://www.w3.org/2001/XMLSchema" xmlns:p="http://schemas.microsoft.com/office/2006/metadata/properties" xmlns:ns2="3a33cd16-1970-4d06-a71a-e4076c0ce293" xmlns:ns3="0fff8973-9e5d-413b-8753-c5192a910b7a" targetNamespace="http://schemas.microsoft.com/office/2006/metadata/properties" ma:root="true" ma:fieldsID="023a76f0e8e8d2285b7cd8b35f25ad8f" ns2:_="" ns3:_="">
    <xsd:import namespace="3a33cd16-1970-4d06-a71a-e4076c0ce293"/>
    <xsd:import namespace="0fff8973-9e5d-413b-8753-c5192a910b7a"/>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3cd16-1970-4d06-a71a-e4076c0ce293"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ff8973-9e5d-413b-8753-c5192a910b7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96AB62-8F00-4C75-B440-244441AC335D}">
  <ds:schemaRefs>
    <ds:schemaRef ds:uri="http://schemas.microsoft.com/sharepoint/v3/contenttype/forms"/>
  </ds:schemaRefs>
</ds:datastoreItem>
</file>

<file path=customXml/itemProps2.xml><?xml version="1.0" encoding="utf-8"?>
<ds:datastoreItem xmlns:ds="http://schemas.openxmlformats.org/officeDocument/2006/customXml" ds:itemID="{2364EFE8-4D18-428E-9BB1-5451D9356C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33cd16-1970-4d06-a71a-e4076c0ce293"/>
    <ds:schemaRef ds:uri="0fff8973-9e5d-413b-8753-c5192a910b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D181CA-29D2-465F-93DD-A826317D3B11}">
  <ds:schemaRefs>
    <ds:schemaRef ds:uri="http://purl.org/dc/elements/1.1/"/>
    <ds:schemaRef ds:uri="http://schemas.openxmlformats.org/package/2006/metadata/core-properties"/>
    <ds:schemaRef ds:uri="3a33cd16-1970-4d06-a71a-e4076c0ce293"/>
    <ds:schemaRef ds:uri="http://schemas.microsoft.com/office/infopath/2007/PartnerControls"/>
    <ds:schemaRef ds:uri="http://purl.org/dc/terms/"/>
    <ds:schemaRef ds:uri="http://schemas.microsoft.com/office/2006/documentManagement/types"/>
    <ds:schemaRef ds:uri="0fff8973-9e5d-413b-8753-c5192a910b7a"/>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635</TotalTime>
  <Words>2875</Words>
  <Application>Microsoft Office PowerPoint</Application>
  <PresentationFormat>Widescreen</PresentationFormat>
  <Paragraphs>651</Paragraphs>
  <Slides>34</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Berlin Sans FB</vt:lpstr>
      <vt:lpstr>Book Antiqua</vt:lpstr>
      <vt:lpstr>Calibri</vt:lpstr>
      <vt:lpstr>Calibri Regular</vt:lpstr>
      <vt:lpstr>Century Gothic</vt:lpstr>
      <vt:lpstr>Noto Sans Symbols</vt:lpstr>
      <vt:lpstr>Poor Richard</vt:lpstr>
      <vt:lpstr>Times New Roman</vt:lpstr>
      <vt:lpstr>Tw Cen MT</vt:lpstr>
      <vt:lpstr>Verdana</vt:lpstr>
      <vt:lpstr>Sales Direction 16X9</vt:lpstr>
      <vt:lpstr>PowerPoint Presentation</vt:lpstr>
      <vt:lpstr>PowerPoint Presentation</vt:lpstr>
      <vt:lpstr>PBIS Master Wizard says…</vt:lpstr>
      <vt:lpstr>ENGAGEMENT in this break out session will be defined as…</vt:lpstr>
      <vt:lpstr>Tiered Fidelity Inventory (TFI)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Continuum of Strategies to Respond to Inappropriate Behavior</vt:lpstr>
      <vt:lpstr>PowerPoint Presentation</vt:lpstr>
      <vt:lpstr>PowerPoint Presentation</vt:lpstr>
      <vt:lpstr>PowerPoint Presentation</vt:lpstr>
      <vt:lpstr>ALL STUDENTS – ALL NEEDS</vt:lpstr>
      <vt:lpstr>Emotion and Intellect Intertwined </vt:lpstr>
      <vt:lpstr>Specific Behaviors + Pro-Social Skills</vt:lpstr>
      <vt:lpstr>PowerPoint Presentation</vt:lpstr>
      <vt:lpstr>PowerPoint Presentation</vt:lpstr>
      <vt:lpstr>PowerPoint Presentation</vt:lpstr>
      <vt:lpstr>Bully Prevention</vt:lpstr>
      <vt:lpstr>PowerPoint Presentation</vt:lpstr>
      <vt:lpstr>PowerPoint Presentation</vt:lpstr>
      <vt:lpstr>PowerPoint Presentation</vt:lpstr>
      <vt:lpstr>PowerPoint Presentation</vt:lpstr>
      <vt:lpstr>PowerPoint Presentation</vt:lpstr>
      <vt:lpstr>Join us on Facebook https://www.facebook.com/HSNetworkAPBS/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Cristy Clouse</dc:creator>
  <cp:lastModifiedBy>Cristy Clouse</cp:lastModifiedBy>
  <cp:revision>37</cp:revision>
  <dcterms:created xsi:type="dcterms:W3CDTF">2019-09-15T18:14:22Z</dcterms:created>
  <dcterms:modified xsi:type="dcterms:W3CDTF">2019-10-21T19:13:01Z</dcterms:modified>
</cp:coreProperties>
</file>